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11"/>
  </p:notesMasterIdLst>
  <p:handoutMasterIdLst>
    <p:handoutMasterId r:id="rId112"/>
  </p:handoutMasterIdLst>
  <p:sldIdLst>
    <p:sldId id="257" r:id="rId2"/>
    <p:sldId id="258" r:id="rId3"/>
    <p:sldId id="385" r:id="rId4"/>
    <p:sldId id="261" r:id="rId5"/>
    <p:sldId id="264" r:id="rId6"/>
    <p:sldId id="265" r:id="rId7"/>
    <p:sldId id="279" r:id="rId8"/>
    <p:sldId id="283" r:id="rId9"/>
    <p:sldId id="285" r:id="rId10"/>
    <p:sldId id="287" r:id="rId11"/>
    <p:sldId id="286"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81" r:id="rId27"/>
    <p:sldId id="324" r:id="rId28"/>
    <p:sldId id="382" r:id="rId29"/>
    <p:sldId id="383" r:id="rId30"/>
    <p:sldId id="384" r:id="rId31"/>
    <p:sldId id="362" r:id="rId32"/>
    <p:sldId id="364" r:id="rId33"/>
    <p:sldId id="363" r:id="rId34"/>
    <p:sldId id="280" r:id="rId35"/>
    <p:sldId id="371" r:id="rId36"/>
    <p:sldId id="302" r:id="rId37"/>
    <p:sldId id="284" r:id="rId38"/>
    <p:sldId id="303" r:id="rId39"/>
    <p:sldId id="305" r:id="rId40"/>
    <p:sldId id="304" r:id="rId41"/>
    <p:sldId id="306" r:id="rId42"/>
    <p:sldId id="366" r:id="rId43"/>
    <p:sldId id="370" r:id="rId44"/>
    <p:sldId id="365" r:id="rId45"/>
    <p:sldId id="367" r:id="rId46"/>
    <p:sldId id="368" r:id="rId47"/>
    <p:sldId id="369" r:id="rId48"/>
    <p:sldId id="372" r:id="rId49"/>
    <p:sldId id="373" r:id="rId50"/>
    <p:sldId id="374" r:id="rId51"/>
    <p:sldId id="323" r:id="rId52"/>
    <p:sldId id="376" r:id="rId53"/>
    <p:sldId id="377" r:id="rId54"/>
    <p:sldId id="375" r:id="rId55"/>
    <p:sldId id="307" r:id="rId56"/>
    <p:sldId id="308" r:id="rId57"/>
    <p:sldId id="309" r:id="rId58"/>
    <p:sldId id="310" r:id="rId59"/>
    <p:sldId id="311" r:id="rId60"/>
    <p:sldId id="325" r:id="rId61"/>
    <p:sldId id="312" r:id="rId62"/>
    <p:sldId id="313" r:id="rId63"/>
    <p:sldId id="314" r:id="rId64"/>
    <p:sldId id="315" r:id="rId65"/>
    <p:sldId id="316" r:id="rId66"/>
    <p:sldId id="317" r:id="rId67"/>
    <p:sldId id="318" r:id="rId68"/>
    <p:sldId id="319" r:id="rId69"/>
    <p:sldId id="320" r:id="rId70"/>
    <p:sldId id="321" r:id="rId71"/>
    <p:sldId id="322" r:id="rId72"/>
    <p:sldId id="326" r:id="rId73"/>
    <p:sldId id="327" r:id="rId74"/>
    <p:sldId id="328" r:id="rId75"/>
    <p:sldId id="329" r:id="rId76"/>
    <p:sldId id="330" r:id="rId77"/>
    <p:sldId id="331" r:id="rId78"/>
    <p:sldId id="332" r:id="rId79"/>
    <p:sldId id="379" r:id="rId80"/>
    <p:sldId id="380" r:id="rId81"/>
    <p:sldId id="335"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1" r:id="rId106"/>
    <p:sldId id="360" r:id="rId107"/>
    <p:sldId id="277" r:id="rId108"/>
    <p:sldId id="278" r:id="rId109"/>
    <p:sldId id="271" r:id="rId110"/>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F5F5F5"/>
    <a:srgbClr val="BF8CC0"/>
    <a:srgbClr val="869FC9"/>
    <a:srgbClr val="71C8C2"/>
    <a:srgbClr val="FBE2AB"/>
    <a:srgbClr val="EABFB8"/>
    <a:srgbClr val="F18B9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95" autoAdjust="0"/>
    <p:restoredTop sz="80702" autoAdjust="0"/>
  </p:normalViewPr>
  <p:slideViewPr>
    <p:cSldViewPr snapToGrid="0">
      <p:cViewPr varScale="1">
        <p:scale>
          <a:sx n="54" d="100"/>
          <a:sy n="54" d="100"/>
        </p:scale>
        <p:origin x="792" y="4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C9D3EDF4-3D72-49EA-9DC0-44991F23843B}" type="datetime1">
              <a:rPr lang="de-DE" smtClean="0"/>
              <a:t>08.01.2021</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CB3D4659-732F-415F-82AE-759F8A743AFF}" type="datetime1">
              <a:rPr lang="de-DE" smtClean="0"/>
              <a:t>08.01.2021</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350129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„Abmelden“ kann man sich ausloggen. Diese Funktion finden Sie beim klick auf den Hamburger Button „☰“.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17</a:t>
            </a:fld>
            <a:endParaRPr lang="en-US"/>
          </a:p>
        </p:txBody>
      </p:sp>
    </p:spTree>
    <p:extLst>
      <p:ext uri="{BB962C8B-B14F-4D97-AF65-F5344CB8AC3E}">
        <p14:creationId xmlns:p14="http://schemas.microsoft.com/office/powerpoint/2010/main" val="1089491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18</a:t>
            </a:fld>
            <a:endParaRPr lang="en-US"/>
          </a:p>
        </p:txBody>
      </p:sp>
    </p:spTree>
    <p:extLst>
      <p:ext uri="{BB962C8B-B14F-4D97-AF65-F5344CB8AC3E}">
        <p14:creationId xmlns:p14="http://schemas.microsoft.com/office/powerpoint/2010/main" val="4153876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3899017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tägliche Befragung ist auf der Startseite zu finden.</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1315659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Umfrage finden Sie unter Verlauf.</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1390697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Optionen sind unter Entspannungen auffindbar.</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22</a:t>
            </a:fld>
            <a:endParaRPr lang="en-US"/>
          </a:p>
        </p:txBody>
      </p:sp>
    </p:spTree>
    <p:extLst>
      <p:ext uri="{BB962C8B-B14F-4D97-AF65-F5344CB8AC3E}">
        <p14:creationId xmlns:p14="http://schemas.microsoft.com/office/powerpoint/2010/main" val="390125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Kontakte finden Sie unter dem Menüpunkt Soforthilfe.</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23</a:t>
            </a:fld>
            <a:endParaRPr lang="en-US"/>
          </a:p>
        </p:txBody>
      </p:sp>
    </p:spTree>
    <p:extLst>
      <p:ext uri="{BB962C8B-B14F-4D97-AF65-F5344CB8AC3E}">
        <p14:creationId xmlns:p14="http://schemas.microsoft.com/office/powerpoint/2010/main" val="1580508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Auswertungen finden Sie im Verlauf.</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24</a:t>
            </a:fld>
            <a:endParaRPr lang="en-US"/>
          </a:p>
        </p:txBody>
      </p:sp>
    </p:spTree>
    <p:extLst>
      <p:ext uri="{BB962C8B-B14F-4D97-AF65-F5344CB8AC3E}">
        <p14:creationId xmlns:p14="http://schemas.microsoft.com/office/powerpoint/2010/main" val="3016499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Befindet sich auf der Homepage.</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25</a:t>
            </a:fld>
            <a:endParaRPr lang="en-US"/>
          </a:p>
        </p:txBody>
      </p:sp>
    </p:spTree>
    <p:extLst>
      <p:ext uri="{BB962C8B-B14F-4D97-AF65-F5344CB8AC3E}">
        <p14:creationId xmlns:p14="http://schemas.microsoft.com/office/powerpoint/2010/main" val="2063338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3410500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Anwendungslogik stellt die Funktionen des Systems dar. Diese haben wir erstellt um ein Use-Case zu entwerfen.</a:t>
            </a:r>
          </a:p>
        </p:txBody>
      </p:sp>
      <p:sp>
        <p:nvSpPr>
          <p:cNvPr id="4" name="Datumsplatzhalter 3"/>
          <p:cNvSpPr>
            <a:spLocks noGrp="1"/>
          </p:cNvSpPr>
          <p:nvPr>
            <p:ph type="dt" idx="1"/>
          </p:nvPr>
        </p:nvSpPr>
        <p:spPr/>
        <p:txBody>
          <a:bodyPr/>
          <a:lstStyle/>
          <a:p>
            <a:pPr rtl="0"/>
            <a:fld id="{C2DFBF6B-F901-40B5-98CC-D14642A291E1}"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803057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28</a:t>
            </a:fld>
            <a:endParaRPr lang="en-US"/>
          </a:p>
        </p:txBody>
      </p:sp>
    </p:spTree>
    <p:extLst>
      <p:ext uri="{BB962C8B-B14F-4D97-AF65-F5344CB8AC3E}">
        <p14:creationId xmlns:p14="http://schemas.microsoft.com/office/powerpoint/2010/main" val="458618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Folgende Icons wurden für unsere Webseite benutzt.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29</a:t>
            </a:fld>
            <a:endParaRPr lang="en-US"/>
          </a:p>
        </p:txBody>
      </p:sp>
    </p:spTree>
    <p:extLst>
      <p:ext uri="{BB962C8B-B14F-4D97-AF65-F5344CB8AC3E}">
        <p14:creationId xmlns:p14="http://schemas.microsoft.com/office/powerpoint/2010/main" val="37171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sehen Sie unser Login. Der Nutzer kann sich hier anmelden oder wenn er noch nicht angemeldet ist auf „Registrieren“ klicken um sich zu registrieren. Da wir nicht nur eine Web Ansicht sondern auch eine „App“ haben, wurden unten zwei Buttons verlinkt die beim Klick direkt zum App Store und Google Play leiten sollen. Wenn die App wirklich existieren würde, würde man auf Klick die App öffnen um es zu downloaden. Da sie nicht existiert sind das nur Buttons ohne Verlinkung dahinter.</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32</a:t>
            </a:fld>
            <a:endParaRPr lang="en-US"/>
          </a:p>
        </p:txBody>
      </p:sp>
    </p:spTree>
    <p:extLst>
      <p:ext uri="{BB962C8B-B14F-4D97-AF65-F5344CB8AC3E}">
        <p14:creationId xmlns:p14="http://schemas.microsoft.com/office/powerpoint/2010/main" val="1270418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dieser Ansicht kann der Nutzer sich registrieren. Auch hier sind die Verlinkungen zum App Store und Google Play, weil wir auch möchten, dass sich die Nutzer unsere App runterladen. Der Button „Zurücksetzen“ löscht alle Eingaben vom Nutzer. Damit wollten wir es dem Nutzer einfacher machen seine Daten einzugeben und wieder zu löschen. Somit muss er seine Eingaben nicht immer Zeile für Zeile löschen falls er sich korrigieren möchte. Wenn alle Felder gefüllt sind kann der Nutzer sich registrieren. Eine Anmeldung bei einem leerem Feld ist nicht möglich.</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3009784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ist unsere Startseite. Die Webseite sollte einfach zu bedienen sein, da die App/Web-Ansicht von allen Altersgruppen benutzt wird. Für die Startseite haben wir uns ein eigenes Logo entwickelt und dies mittig platziert. Hierfür wurde eine neutrale Farbe ausgewählt. Wir wollten hierfür keine knalligen Farben oder auffällige Bilder nutzen, damit die Homepage nicht so voll und unübersichtlich aussieht. Wie schon erwähnt soll unsere Webseite allen Altersgruppen entsprechen und einfach zu bedienen sein. Wir wollten die Nutzer direkt auf der Homepage nicht mit Farben oder Bildern ablenken oder verwirren. </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1785586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der Homepage weiter runter scrollen, finden Sie unsere täglichen Befragungen. Die wurden bewusst auf die Homepage gesetzt, damit der Nutzer die nicht vergisst auszufüllen, denn diese Befragungen bilden später die Auswertung. Für eine korrekte Auswertung sollte der Nutzer im besten Fall täglich daran teilnehmen, dies dauert nur eine Minute. Wir haben uns bei der Bewertungsskala für Smileys entschieden, gerade weil wir die Nutzer motivieren möchten glücklicher zu sein. Ein Lächeln ist ansteckend ;) </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2973640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die Beschreibung bewusst aufklappbar gestaltet, denn Nutzer die diese App schon etwas länger benutzen, wissen den Ablauf und müssen das nicht jedes mal lesen. Auf Wunsch können sich alle Nutzer diese Beschreibung aufklappen und durchlesen.</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1328430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Etwas weiter finden Sie auch die Befragung für abends. *Gleiches Prinzip wie morgens.*</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2772651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noch weiter runter scrollen sehen Sie die Wasser angaben. Hier kann der Nutzer sein Trinkverhalten angeben. Wir haben uns hier bewusst für die Liter Anzahl, statt getrunkene Gläser entschieden. Aus dem Grund, weil die meisten Menschen unterwegs immer eine Flasche dabei haben. Ob sie es danach doch in ein Glas schütten ist egal, selbst da kann man anhand der Flasche schätzen wie viel Liter das waren.</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3650737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Wasser Angabe haben wir genau wie oben (bei der täglichen Befragung) eine aufklappbare Beschreibung hinzugefügt. Dort haben wir uns für ein Slogan entschieden um die Menschen nochmal zu Motivieren, Wasser zu trinken. Da wir den Text von einer anderen Seite haben, haben wir diesen nochmal darunter verlinkt. Auch hier wollen wir den Nutzern unserer App/Webseite die Auswahl geben, sich die Beschreibung anzeigen zu lassen.</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40</a:t>
            </a:fld>
            <a:endParaRPr lang="en-US"/>
          </a:p>
        </p:txBody>
      </p:sp>
    </p:spTree>
    <p:extLst>
      <p:ext uri="{BB962C8B-B14F-4D97-AF65-F5344CB8AC3E}">
        <p14:creationId xmlns:p14="http://schemas.microsoft.com/office/powerpoint/2010/main" val="403073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Use-Case </a:t>
            </a:r>
            <a:r>
              <a:rPr lang="de-DE" b="0" i="0" dirty="0">
                <a:solidFill>
                  <a:srgbClr val="202124"/>
                </a:solidFill>
                <a:effectLst/>
                <a:latin typeface="arial" panose="020B0604020202020204" pitchFamily="34" charset="0"/>
              </a:rPr>
              <a:t>beschreibt das Szenario, die bei der Interaktion der Akteuren mit dem System eintreten können. In diesem Use-Case wurden die wichtigsten Funktionen und ein kurzer Ablauf des Systems dargestellt. </a:t>
            </a:r>
            <a:endParaRPr lang="de-DE" dirty="0"/>
          </a:p>
        </p:txBody>
      </p:sp>
      <p:sp>
        <p:nvSpPr>
          <p:cNvPr id="4" name="Datumsplatzhalter 3"/>
          <p:cNvSpPr>
            <a:spLocks noGrp="1"/>
          </p:cNvSpPr>
          <p:nvPr>
            <p:ph type="dt" idx="1"/>
          </p:nvPr>
        </p:nvSpPr>
        <p:spPr/>
        <p:txBody>
          <a:bodyPr/>
          <a:lstStyle/>
          <a:p>
            <a:pPr rtl="0"/>
            <a:fld id="{8939EF0B-A7C1-41F8-B39B-33A3103B3718}"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1618018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nochmal ein Beispiel mit 1,5L. Bei klick auf „+“ steigt die Zahl um 0,1 und bei „-“ sinkt sie um 0,1.</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41</a:t>
            </a:fld>
            <a:endParaRPr lang="en-US"/>
          </a:p>
        </p:txBody>
      </p:sp>
    </p:spTree>
    <p:extLst>
      <p:ext uri="{BB962C8B-B14F-4D97-AF65-F5344CB8AC3E}">
        <p14:creationId xmlns:p14="http://schemas.microsoft.com/office/powerpoint/2010/main" val="1509030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Unsere Webseite soll einfach zu bedienen sein, daher wurden die wichtigsten Punkte nochmal im Header verschachtelt.</a:t>
            </a:r>
          </a:p>
          <a:p>
            <a:r>
              <a:rPr lang="de-DE" dirty="0"/>
              <a:t>Unter dem Menüpunkt „Entspannen“ finden Sie alle Übungen, Hörbücher, Musik und ASMR. Diese wurden jedoch nochmal unterteilt in „Zum Entspannen“ -&gt; Dort finden Sie unsere Hörbücher, Musik und ASMR und unter „Übungen“ -&gt; finden Sie alle Übungen.</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43</a:t>
            </a:fld>
            <a:endParaRPr lang="en-US"/>
          </a:p>
        </p:txBody>
      </p:sp>
    </p:spTree>
    <p:extLst>
      <p:ext uri="{BB962C8B-B14F-4D97-AF65-F5344CB8AC3E}">
        <p14:creationId xmlns:p14="http://schemas.microsoft.com/office/powerpoint/2010/main" val="1737210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Über die Menüpunkte geht vergrauen die sich und im Dropdown wird die Schrift dunkler, damit man weiß worüber man gerade mit der Maus wischt. Unter Übungen kann der Nutzer sofort auf den Unterpunkt „Atemübungen“ klicken um auf diese Seite zu gelangen.</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44</a:t>
            </a:fld>
            <a:endParaRPr lang="en-US"/>
          </a:p>
        </p:txBody>
      </p:sp>
    </p:spTree>
    <p:extLst>
      <p:ext uri="{BB962C8B-B14F-4D97-AF65-F5344CB8AC3E}">
        <p14:creationId xmlns:p14="http://schemas.microsoft.com/office/powerpoint/2010/main" val="1314770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„Morgendliches </a:t>
            </a:r>
            <a:r>
              <a:rPr lang="de-DE" dirty="0" err="1"/>
              <a:t>Skretching</a:t>
            </a:r>
            <a:r>
              <a:rPr lang="de-DE" dirty="0"/>
              <a:t>“ klicken, gelangen Sie auf die Seite und können sofort mit den Übungen starten.</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45</a:t>
            </a:fld>
            <a:endParaRPr lang="en-US"/>
          </a:p>
        </p:txBody>
      </p:sp>
    </p:spTree>
    <p:extLst>
      <p:ext uri="{BB962C8B-B14F-4D97-AF65-F5344CB8AC3E}">
        <p14:creationId xmlns:p14="http://schemas.microsoft.com/office/powerpoint/2010/main" val="4155558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Prinzip ist bei „Dehnung vor dem Zubettgehen“ gleich.</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46</a:t>
            </a:fld>
            <a:endParaRPr lang="en-US"/>
          </a:p>
        </p:txBody>
      </p:sp>
    </p:spTree>
    <p:extLst>
      <p:ext uri="{BB962C8B-B14F-4D97-AF65-F5344CB8AC3E}">
        <p14:creationId xmlns:p14="http://schemas.microsoft.com/office/powerpoint/2010/main" val="4203054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Das Prinzip ist bei „Dehnung von Nacken und Schultern“ gleich.</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47</a:t>
            </a:fld>
            <a:endParaRPr lang="en-US"/>
          </a:p>
        </p:txBody>
      </p:sp>
    </p:spTree>
    <p:extLst>
      <p:ext uri="{BB962C8B-B14F-4D97-AF65-F5344CB8AC3E}">
        <p14:creationId xmlns:p14="http://schemas.microsoft.com/office/powerpoint/2010/main" val="1148168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Verlauf klicken öffnet sich ein Dropdown Menü mit 2 Unterpunkten. </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48</a:t>
            </a:fld>
            <a:endParaRPr lang="en-US"/>
          </a:p>
        </p:txBody>
      </p:sp>
    </p:spTree>
    <p:extLst>
      <p:ext uri="{BB962C8B-B14F-4D97-AF65-F5344CB8AC3E}">
        <p14:creationId xmlns:p14="http://schemas.microsoft.com/office/powerpoint/2010/main" val="28743136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„Zum Verlauf“ klicken, landen Sie im Verlauf und können Ihre Auswertungen/ Statistiken sehen.</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49</a:t>
            </a:fld>
            <a:endParaRPr lang="en-US"/>
          </a:p>
        </p:txBody>
      </p:sp>
    </p:spTree>
    <p:extLst>
      <p:ext uri="{BB962C8B-B14F-4D97-AF65-F5344CB8AC3E}">
        <p14:creationId xmlns:p14="http://schemas.microsoft.com/office/powerpoint/2010/main" val="611319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„Monatliche Befragung“ klicken, landen Sie direkt bei der Umfrage an den der Nutzer einmal im Monat teilnehmen soll.</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50</a:t>
            </a:fld>
            <a:endParaRPr lang="en-US"/>
          </a:p>
        </p:txBody>
      </p:sp>
    </p:spTree>
    <p:extLst>
      <p:ext uri="{BB962C8B-B14F-4D97-AF65-F5344CB8AC3E}">
        <p14:creationId xmlns:p14="http://schemas.microsoft.com/office/powerpoint/2010/main" val="12954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den Hamburger Button „☰“ öffnet sich ein Overlay, dort wurden alle anderen Funktionen wie Support, Einstellungen und Abmelden hinterlegt. Das sind die Funktionen die am seltensten genutzt werden und wurden deshalb separat verschachtelt. Außerdem sind sie dadurch auch leichter zu finden. Denn wenn alle Funktionen an einer Stelle sind, wird es plötzlich wieder unübersichtlich. </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52</a:t>
            </a:fld>
            <a:endParaRPr lang="en-US"/>
          </a:p>
        </p:txBody>
      </p:sp>
    </p:spTree>
    <p:extLst>
      <p:ext uri="{BB962C8B-B14F-4D97-AF65-F5344CB8AC3E}">
        <p14:creationId xmlns:p14="http://schemas.microsoft.com/office/powerpoint/2010/main" val="1940510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DD799D92-538C-4899-B83B-4DA6114C51F7}"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Nutzer mit seiner Maus über die Funktionen wischt, werden sie heller. Somit, weiß man immer, wo man sich mit der Maus befindet.</a:t>
            </a:r>
          </a:p>
          <a:p>
            <a:r>
              <a:rPr lang="de-DE" dirty="0"/>
              <a:t>Zudem kann der Nutzer diese Ansicht verlassen/ den Overlay schließen in dem er oben rechts auf „</a:t>
            </a:r>
            <a:r>
              <a:rPr lang="de-DE" b="0" i="0" dirty="0">
                <a:solidFill>
                  <a:srgbClr val="242729"/>
                </a:solidFill>
                <a:effectLst/>
                <a:latin typeface="Consolas" panose="020B0609020204030204" pitchFamily="49" charset="0"/>
              </a:rPr>
              <a:t>×</a:t>
            </a:r>
            <a:r>
              <a:rPr lang="de-DE" dirty="0"/>
              <a:t>“ klickt.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53</a:t>
            </a:fld>
            <a:endParaRPr lang="en-US"/>
          </a:p>
        </p:txBody>
      </p:sp>
    </p:spTree>
    <p:extLst>
      <p:ext uri="{BB962C8B-B14F-4D97-AF65-F5344CB8AC3E}">
        <p14:creationId xmlns:p14="http://schemas.microsoft.com/office/powerpoint/2010/main" val="4200011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Nutzer unter dem Menüpunkt „Entspannen“ -&gt; „Zum </a:t>
            </a:r>
            <a:r>
              <a:rPr lang="de-DE" dirty="0" err="1"/>
              <a:t>Enstpannen</a:t>
            </a:r>
            <a:r>
              <a:rPr lang="de-DE" dirty="0"/>
              <a:t>“ auswählt, gelangt er in diese Ansicht. Hier haben wir ein Video anstatt eines Titelbildes gepackt. Dort sieht man wie sich die Wellen bewegen, dies entspannt schon beim Anblick auf das Titel „Entspannen“. Es gibt dem Nutzer das Gefühl, dass Sie jetzt auf der richtigen Seite gelandet sind. Auf Wunsch kann der Nutzer das Audio auf dem Video einschalten, da hört man das Geräusch der Wellen und es startet schon ein ASMR auf der Seite. Da es vielleicht nicht jedem Nutzer gefallen könnte, ist das Audio für das Video automatisch </a:t>
            </a:r>
            <a:r>
              <a:rPr lang="de-DE" dirty="0" err="1"/>
              <a:t>gestummt</a:t>
            </a:r>
            <a:r>
              <a:rPr lang="de-DE" dirty="0"/>
              <a:t> wenn man die Seite öffnet.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55</a:t>
            </a:fld>
            <a:endParaRPr lang="en-US"/>
          </a:p>
        </p:txBody>
      </p:sp>
    </p:spTree>
    <p:extLst>
      <p:ext uri="{BB962C8B-B14F-4D97-AF65-F5344CB8AC3E}">
        <p14:creationId xmlns:p14="http://schemas.microsoft.com/office/powerpoint/2010/main" val="31299005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man auf der Seite runterscrollt erscheinen schon die Überschriften. Die Grafiken für Hörbücher, Musik, ASMR und Übungen haben wir selber entworfen. Hierfür haben wir uns für verschiedene Farben und Icons entschieden, damit Sie mehr auffallen.</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56</a:t>
            </a:fld>
            <a:endParaRPr lang="en-US"/>
          </a:p>
        </p:txBody>
      </p:sp>
    </p:spTree>
    <p:extLst>
      <p:ext uri="{BB962C8B-B14F-4D97-AF65-F5344CB8AC3E}">
        <p14:creationId xmlns:p14="http://schemas.microsoft.com/office/powerpoint/2010/main" val="813901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Hörbücher finden Sie links zu kostenpflichtigen oder kostenlosen Seiten die Hörbücher anbieten. Da die Hörbücher und Lieder nicht uns gehören, haben wir uns dazu entschieden, dem Nutzer Optionen aufzulisten, wo er sich die Hörbücher/Musik/ASMR anhören kann. So kann er sich seine eigene Playlist nach Geschmack erstellen. Neben den Bildern sind Pfeile, wenn man drauf klickt werden weitere Optionen angezeigt wie </a:t>
            </a:r>
            <a:r>
              <a:rPr lang="de-DE" dirty="0" err="1"/>
              <a:t>Audible</a:t>
            </a:r>
            <a:r>
              <a:rPr lang="de-DE" dirty="0"/>
              <a:t>, Spotify, </a:t>
            </a:r>
            <a:r>
              <a:rPr lang="de-DE" dirty="0" err="1"/>
              <a:t>uvm</a:t>
            </a:r>
            <a:r>
              <a:rPr lang="de-DE" dirty="0"/>
              <a: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57</a:t>
            </a:fld>
            <a:endParaRPr lang="en-US"/>
          </a:p>
        </p:txBody>
      </p:sp>
    </p:spTree>
    <p:extLst>
      <p:ext uri="{BB962C8B-B14F-4D97-AF65-F5344CB8AC3E}">
        <p14:creationId xmlns:p14="http://schemas.microsoft.com/office/powerpoint/2010/main" val="10252455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Musik haben wir auch ein paar Optionen bereitgestellt. Darunter </a:t>
            </a:r>
            <a:r>
              <a:rPr lang="de-DE" dirty="0" err="1"/>
              <a:t>Youtube</a:t>
            </a:r>
            <a:r>
              <a:rPr lang="de-DE" dirty="0"/>
              <a:t>, Spotify, Deezer, </a:t>
            </a:r>
            <a:r>
              <a:rPr lang="de-DE" dirty="0" err="1"/>
              <a:t>uvm</a:t>
            </a:r>
            <a:r>
              <a:rPr lang="de-DE" dirty="0"/>
              <a:t>. </a:t>
            </a:r>
          </a:p>
          <a:p>
            <a:r>
              <a:rPr lang="de-DE" dirty="0"/>
              <a:t>Hinter den Bildern verbirgt sich ein link. Sobald Sie drauf klicken gelangen Sie auf die jeweilige Hauptseite und können sich dort anmelden oder auch registrieren.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58</a:t>
            </a:fld>
            <a:endParaRPr lang="en-US"/>
          </a:p>
        </p:txBody>
      </p:sp>
    </p:spTree>
    <p:extLst>
      <p:ext uri="{BB962C8B-B14F-4D97-AF65-F5344CB8AC3E}">
        <p14:creationId xmlns:p14="http://schemas.microsoft.com/office/powerpoint/2010/main" val="2245314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Gleiches Prinzip wie bei Hörbuch und Musik.</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59</a:t>
            </a:fld>
            <a:endParaRPr lang="en-US"/>
          </a:p>
        </p:txBody>
      </p:sp>
    </p:spTree>
    <p:extLst>
      <p:ext uri="{BB962C8B-B14F-4D97-AF65-F5344CB8AC3E}">
        <p14:creationId xmlns:p14="http://schemas.microsoft.com/office/powerpoint/2010/main" val="250535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Übungen haben wir auch eine Art </a:t>
            </a:r>
            <a:r>
              <a:rPr lang="de-DE" sz="1200" kern="1200" dirty="0">
                <a:solidFill>
                  <a:schemeClr val="tx1"/>
                </a:solidFill>
                <a:latin typeface="+mn-lt"/>
                <a:ea typeface="+mn-ea"/>
                <a:cs typeface="+mn-cs"/>
              </a:rPr>
              <a:t>Bilderkarussell gemacht, den man auf klick auf die Pfeile rechts und links neben dem Bild steuern kann. Die Titelbilder wurden hier wieder von uns Entworfen. Auf den Bildern steht die Überschrift, Dauer und Anzahl der Übungen.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61</a:t>
            </a:fld>
            <a:endParaRPr lang="en-US"/>
          </a:p>
        </p:txBody>
      </p:sp>
    </p:spTree>
    <p:extLst>
      <p:ext uri="{BB962C8B-B14F-4D97-AF65-F5344CB8AC3E}">
        <p14:creationId xmlns:p14="http://schemas.microsoft.com/office/powerpoint/2010/main" val="325557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unter Übungen „Dehnung vor dem Zubettgehen“ ausgewählt haben, landen Sie in dieser Ansicht. Dort sehen Sie das von uns Entworfene Titelbild mit Dauer und Anzahl der Übungen.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62</a:t>
            </a:fld>
            <a:endParaRPr lang="en-US"/>
          </a:p>
        </p:txBody>
      </p:sp>
    </p:spTree>
    <p:extLst>
      <p:ext uri="{BB962C8B-B14F-4D97-AF65-F5344CB8AC3E}">
        <p14:creationId xmlns:p14="http://schemas.microsoft.com/office/powerpoint/2010/main" val="4227234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runter scrollen, sehen Sie schon die erste Übung. Unter der Überschrift sehen Sie einen </a:t>
            </a:r>
            <a:r>
              <a:rPr lang="de-DE" dirty="0" err="1"/>
              <a:t>Timer</a:t>
            </a:r>
            <a:r>
              <a:rPr lang="de-DE" dirty="0"/>
              <a:t>. Wenn Sie auf den Button „Starten“ klicken, läuft der </a:t>
            </a:r>
            <a:r>
              <a:rPr lang="de-DE" dirty="0" err="1"/>
              <a:t>Timer</a:t>
            </a:r>
            <a:r>
              <a:rPr lang="de-DE" dirty="0"/>
              <a:t> von 00:20 Sek. runter. Das heißt Sie haben dann 20 Sekunden Zeit um die vorgegebene Übung nachzumachen.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63</a:t>
            </a:fld>
            <a:endParaRPr lang="en-US"/>
          </a:p>
        </p:txBody>
      </p:sp>
    </p:spTree>
    <p:extLst>
      <p:ext uri="{BB962C8B-B14F-4D97-AF65-F5344CB8AC3E}">
        <p14:creationId xmlns:p14="http://schemas.microsoft.com/office/powerpoint/2010/main" val="3133644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mit der oberen Übung fertig sind können Sie weiter runterscrollen und die anderen Übungen machen. Insgesamt dauert die Übung 8 Minuten.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64</a:t>
            </a:fld>
            <a:endParaRPr lang="en-US"/>
          </a:p>
        </p:txBody>
      </p:sp>
    </p:spTree>
    <p:extLst>
      <p:ext uri="{BB962C8B-B14F-4D97-AF65-F5344CB8AC3E}">
        <p14:creationId xmlns:p14="http://schemas.microsoft.com/office/powerpoint/2010/main" val="416898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nochmal ein Screenshot von unserer Tabelle in SQL und eins in MySQL</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41520347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Sie unter Übungen „Atemübung“ ausgewählt haben, landen Sie in dieser Ansicht. Dort sehen Sie wieder das von uns Entworfene Titelbild mit Dauer und Anzahl der Übungen. Hier haben wir eine kleine Inhaltsangabe erstellt. Im Vergleich zu den anderen Übungen hat diese Ansicht keine Bilder. Daher haben wir die Punkte in der Inhaltsangabe farbig markiert, passend zu den Überschriften unten.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73</a:t>
            </a:fld>
            <a:endParaRPr lang="en-US"/>
          </a:p>
        </p:txBody>
      </p:sp>
    </p:spTree>
    <p:extLst>
      <p:ext uri="{BB962C8B-B14F-4D97-AF65-F5344CB8AC3E}">
        <p14:creationId xmlns:p14="http://schemas.microsoft.com/office/powerpoint/2010/main" val="13002556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Wie Sie sehen sind die Überschriften unten alle so gefärbt wie oben in der Inhaltsangabe. So kann man die Punkte schneller zuordnen und hat eine bessere Übersicht. Die Übungen wurden als Texte verfasst. Hier wird dem Nutzer Schritt für Schritt beschrieben, wie man richtig Atmet.</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74</a:t>
            </a:fld>
            <a:endParaRPr lang="en-US"/>
          </a:p>
        </p:txBody>
      </p:sp>
    </p:spTree>
    <p:extLst>
      <p:ext uri="{BB962C8B-B14F-4D97-AF65-F5344CB8AC3E}">
        <p14:creationId xmlns:p14="http://schemas.microsoft.com/office/powerpoint/2010/main" val="1377258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75</a:t>
            </a:fld>
            <a:endParaRPr lang="en-US"/>
          </a:p>
        </p:txBody>
      </p:sp>
    </p:spTree>
    <p:extLst>
      <p:ext uri="{BB962C8B-B14F-4D97-AF65-F5344CB8AC3E}">
        <p14:creationId xmlns:p14="http://schemas.microsoft.com/office/powerpoint/2010/main" val="2062420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Atemübungen haben wir von einer anderen Webseite, deswegen haben wir diesen nochmal ganz unten in der Seite verlinkt.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76</a:t>
            </a:fld>
            <a:endParaRPr lang="en-US"/>
          </a:p>
        </p:txBody>
      </p:sp>
    </p:spTree>
    <p:extLst>
      <p:ext uri="{BB962C8B-B14F-4D97-AF65-F5344CB8AC3E}">
        <p14:creationId xmlns:p14="http://schemas.microsoft.com/office/powerpoint/2010/main" val="3257418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wird dem Nutzer seine wöchentliche/ monatliche Auswertung graphisch dargestellt. Die Auswertungen kann man anhand der Befragungen morgens und abends und dem der Umfragen am Ende des Monats ermitteln. Wenn der Nutzer laut den Umfragen als gestresst eingestuft wird, sinkt seine Kurve im Graph runter in den roten Bereich. Sobald die Werte positiv eingestuft werden, geht die Kurve hoch in den grünen Bereich. Hier in dem Graphen können wir sehen, dass der Nutzer z.B., nicht besonders gut in die Woche gestartet ist, aber gegen Ende der Woche wieder etwas Ruhe gefunden hat, denn die Kurve steigt in den grünen Bereich.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78</a:t>
            </a:fld>
            <a:endParaRPr lang="en-US"/>
          </a:p>
        </p:txBody>
      </p:sp>
    </p:spTree>
    <p:extLst>
      <p:ext uri="{BB962C8B-B14F-4D97-AF65-F5344CB8AC3E}">
        <p14:creationId xmlns:p14="http://schemas.microsoft.com/office/powerpoint/2010/main" val="24123819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in dem monatlichen Verlauf können wir sehen, dass der Nutzer dieser Anwendung Januar bis Ende März eine Stressige Phase hatte, der sich aber ab April aber wieder verbessert hat. Es ist auch für den Nutzer schön zu sehen, wie man sich mit der Zeit entwickelt hat.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79</a:t>
            </a:fld>
            <a:endParaRPr lang="en-US"/>
          </a:p>
        </p:txBody>
      </p:sp>
    </p:spTree>
    <p:extLst>
      <p:ext uri="{BB962C8B-B14F-4D97-AF65-F5344CB8AC3E}">
        <p14:creationId xmlns:p14="http://schemas.microsoft.com/office/powerpoint/2010/main" val="3367952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der Nutzer täglich seine getrunkenen Liter angibt, können wir für ihn eine Grafik aufstellen, wo man nachverfolgen kann, ob man denn wirklich regelmäßig hydriert ist. In diesem Beispiel sehen wir, dass der Nutzer am Anfang der Woche scheinbar das Trinken vernachlässigt, aber diese Angewohnheit nach paar Tagen verbessert. Diese Grafik könnte den Nutzer auch Motivieren oder auch daran Erinnern wieder mehr Wasser zu trinken.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80</a:t>
            </a:fld>
            <a:endParaRPr lang="en-US"/>
          </a:p>
        </p:txBody>
      </p:sp>
    </p:spTree>
    <p:extLst>
      <p:ext uri="{BB962C8B-B14F-4D97-AF65-F5344CB8AC3E}">
        <p14:creationId xmlns:p14="http://schemas.microsoft.com/office/powerpoint/2010/main" val="26899639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die „Monatliche Befragung“ ausgewählt haben, erscheint eine etwas längere Umfrage. Der Nutzer soll mindestens einmal im Monat an dieser Umfrage teilnehmen. Das Titelbild wurde wieder von uns Entworfen und beinhaltet den Titel der Seite.</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82</a:t>
            </a:fld>
            <a:endParaRPr lang="en-US"/>
          </a:p>
        </p:txBody>
      </p:sp>
    </p:spTree>
    <p:extLst>
      <p:ext uri="{BB962C8B-B14F-4D97-AF65-F5344CB8AC3E}">
        <p14:creationId xmlns:p14="http://schemas.microsoft.com/office/powerpoint/2010/main" val="22800936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eine korrekte Auswertung zu erhalten, wird der Nutzer nochmal aufgefordert die Fragen ehrlich zu beantworten. Daraufhin startet schon die Umfrage. Man kann immer nur eine der folgenden Antworten auswählen.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83</a:t>
            </a:fld>
            <a:endParaRPr lang="en-US"/>
          </a:p>
        </p:txBody>
      </p:sp>
    </p:spTree>
    <p:extLst>
      <p:ext uri="{BB962C8B-B14F-4D97-AF65-F5344CB8AC3E}">
        <p14:creationId xmlns:p14="http://schemas.microsoft.com/office/powerpoint/2010/main" val="8942094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mit der Umfrage fertig ist, muss man diesen mit Abschicken beenden. </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86</a:t>
            </a:fld>
            <a:endParaRPr lang="en-US"/>
          </a:p>
        </p:txBody>
      </p:sp>
    </p:spTree>
    <p:extLst>
      <p:ext uri="{BB962C8B-B14F-4D97-AF65-F5344CB8AC3E}">
        <p14:creationId xmlns:p14="http://schemas.microsoft.com/office/powerpoint/2010/main" val="767383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DD799D92-538C-4899-B83B-4DA6114C51F7}"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906637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Nutzer die Umfrage beendet, öffnet sich diese Ansicht. Diese Ansicht zeigt dem Nutzer nun, das die Umfrage zu ende ist und seine Angaben erfolgreich übermittelt wurden. Da unser System Benutzerfreundlich ist, bedanken wir uns bei dem Nutzer für seine Teilnahme und weisen ihm darauf hin, wo er die Auswertung nun finden kann und zwar im Verlauf. </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87</a:t>
            </a:fld>
            <a:endParaRPr lang="en-US"/>
          </a:p>
        </p:txBody>
      </p:sp>
    </p:spTree>
    <p:extLst>
      <p:ext uri="{BB962C8B-B14F-4D97-AF65-F5344CB8AC3E}">
        <p14:creationId xmlns:p14="http://schemas.microsoft.com/office/powerpoint/2010/main" val="18583108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Titelbild wurde hier wieder von uns Entworfen und beinhaltet den Titel der Seite. Die Hand hierbei symbolisiert Hilfe und wurde bewusst und bedacht ausgewählt.</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89</a:t>
            </a:fld>
            <a:endParaRPr lang="en-US"/>
          </a:p>
        </p:txBody>
      </p:sp>
    </p:spTree>
    <p:extLst>
      <p:ext uri="{BB962C8B-B14F-4D97-AF65-F5344CB8AC3E}">
        <p14:creationId xmlns:p14="http://schemas.microsoft.com/office/powerpoint/2010/main" val="12777212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Seite befindet der Kontakt zu unserem geschulten Personal. Wir sind Telefonisch, per Mail oder auch über WhatsApp erreichbar. Die Hotline ist kostenfrei und Anonym.</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90</a:t>
            </a:fld>
            <a:endParaRPr lang="en-US"/>
          </a:p>
        </p:txBody>
      </p:sp>
    </p:spTree>
    <p:extLst>
      <p:ext uri="{BB962C8B-B14F-4D97-AF65-F5344CB8AC3E}">
        <p14:creationId xmlns:p14="http://schemas.microsoft.com/office/powerpoint/2010/main" val="1551093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Weiter unten haben wir vermerkt, dass unser geschultes Personal eine professionelle Behandlung bei ausgebildeten und anerkannten Ärzten natürlich nicht ersetzt, aber dafür eine Art First-Support leistet. Für jegliche Notfälle haben wir die Nummern vom Rettungsdienst und der Polizei hinzugefügt. Falls es tatsächlich Menschen geben sollte die unter häuslicher Gewalt oder so leiden, ist es nochmal ein Anreiz doch lieber die Polizei anzurufen. Im Fall der Fälle, wenn es dazu kommen sollte, dass alle unsere Leitungen besetzt sind, möchten wir dem Nutzer noch eine zweite Anlaufstelle nennen. Diese Telefonseelsorge haben wir unter </a:t>
            </a:r>
            <a:r>
              <a:rPr lang="de-DE" dirty="0" err="1"/>
              <a:t>P.s.</a:t>
            </a:r>
            <a:r>
              <a:rPr lang="de-DE" dirty="0"/>
              <a:t> vermerkt. Denn wir möchten jedem unserer Nutzer zur Hilfe eilen.</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91</a:t>
            </a:fld>
            <a:endParaRPr lang="en-US"/>
          </a:p>
        </p:txBody>
      </p:sp>
    </p:spTree>
    <p:extLst>
      <p:ext uri="{BB962C8B-B14F-4D97-AF65-F5344CB8AC3E}">
        <p14:creationId xmlns:p14="http://schemas.microsoft.com/office/powerpoint/2010/main" val="23976796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befinden uns hier in der Support Ansicht. Hier kann der Nutzer via Formular Kontakt mit uns aufnehmen. </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93</a:t>
            </a:fld>
            <a:endParaRPr lang="en-US"/>
          </a:p>
        </p:txBody>
      </p:sp>
    </p:spTree>
    <p:extLst>
      <p:ext uri="{BB962C8B-B14F-4D97-AF65-F5344CB8AC3E}">
        <p14:creationId xmlns:p14="http://schemas.microsoft.com/office/powerpoint/2010/main" val="2238933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Nutzer muss die mit Stern markierten Pflichtfelder ausfüllen um das Formular später abschicken zu können.</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94</a:t>
            </a:fld>
            <a:endParaRPr lang="en-US"/>
          </a:p>
        </p:txBody>
      </p:sp>
    </p:spTree>
    <p:extLst>
      <p:ext uri="{BB962C8B-B14F-4D97-AF65-F5344CB8AC3E}">
        <p14:creationId xmlns:p14="http://schemas.microsoft.com/office/powerpoint/2010/main" val="33191513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Nutzer darf uns gerne Tag und Uhrzeit angeben, an denen er oder sie von uns kontaktiert werden möchte. </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95</a:t>
            </a:fld>
            <a:endParaRPr lang="en-US"/>
          </a:p>
        </p:txBody>
      </p:sp>
    </p:spTree>
    <p:extLst>
      <p:ext uri="{BB962C8B-B14F-4D97-AF65-F5344CB8AC3E}">
        <p14:creationId xmlns:p14="http://schemas.microsoft.com/office/powerpoint/2010/main" val="6790884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Man kann eine oder mehrere Stichpunkte auswählen, worum es sich bei der Kontakt Aufnahme handelt.</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96</a:t>
            </a:fld>
            <a:endParaRPr lang="en-US"/>
          </a:p>
        </p:txBody>
      </p:sp>
    </p:spTree>
    <p:extLst>
      <p:ext uri="{BB962C8B-B14F-4D97-AF65-F5344CB8AC3E}">
        <p14:creationId xmlns:p14="http://schemas.microsoft.com/office/powerpoint/2010/main" val="1168872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Nutzer muss sein Problem kurz in Stichpunkten im folgenden Textfeld schildern und anschließend der DSGVO zustimmen. Hinter dem letzten </a:t>
            </a:r>
            <a:r>
              <a:rPr lang="de-DE" sz="1200" kern="1200" dirty="0">
                <a:solidFill>
                  <a:schemeClr val="tx1"/>
                </a:solidFill>
                <a:latin typeface="+mn-lt"/>
                <a:ea typeface="+mn-ea"/>
                <a:cs typeface="+mn-cs"/>
              </a:rPr>
              <a:t>„Datenschutz-</a:t>
            </a:r>
            <a:r>
              <a:rPr lang="de-DE" sz="1200" kern="1200" dirty="0" err="1">
                <a:solidFill>
                  <a:schemeClr val="tx1"/>
                </a:solidFill>
                <a:latin typeface="+mn-lt"/>
                <a:ea typeface="+mn-ea"/>
                <a:cs typeface="+mn-cs"/>
              </a:rPr>
              <a:t>Grundverordung</a:t>
            </a:r>
            <a:r>
              <a:rPr lang="de-DE" sz="1200" kern="1200" dirty="0">
                <a:solidFill>
                  <a:schemeClr val="tx1"/>
                </a:solidFill>
                <a:latin typeface="+mn-lt"/>
                <a:ea typeface="+mn-ea"/>
                <a:cs typeface="+mn-cs"/>
              </a:rPr>
              <a:t>“ verbirgt sich ein Link. Dort kann man sich das ganze nochmal durchlesen.</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97</a:t>
            </a:fld>
            <a:endParaRPr lang="en-US"/>
          </a:p>
        </p:txBody>
      </p:sp>
    </p:spTree>
    <p:extLst>
      <p:ext uri="{BB962C8B-B14F-4D97-AF65-F5344CB8AC3E}">
        <p14:creationId xmlns:p14="http://schemas.microsoft.com/office/powerpoint/2010/main" val="20675257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in allen anderen Anwendungen kann man bei uns in der Anwendung unter Einstellungen auf die Kontoeinstellungen etc. zugreifen. Unter Sonstiges befindet sich nur Rechtliches und darin findet man Impressum und Datenschutz.</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99</a:t>
            </a:fld>
            <a:endParaRPr lang="en-US"/>
          </a:p>
        </p:txBody>
      </p:sp>
    </p:spTree>
    <p:extLst>
      <p:ext uri="{BB962C8B-B14F-4D97-AF65-F5344CB8AC3E}">
        <p14:creationId xmlns:p14="http://schemas.microsoft.com/office/powerpoint/2010/main" val="1899293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 mal ein Screenshot von unserer Webseite. Dies ist nicht das Prototyp! Die Ansicht unten wurde schon entwickelt.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1972435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Nutzer kann unter „Kontoeinstellungen“ seine Hinterlegten Daten ändern oder seinen Account löschen.</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100</a:t>
            </a:fld>
            <a:endParaRPr lang="en-US"/>
          </a:p>
        </p:txBody>
      </p:sp>
    </p:spTree>
    <p:extLst>
      <p:ext uri="{BB962C8B-B14F-4D97-AF65-F5344CB8AC3E}">
        <p14:creationId xmlns:p14="http://schemas.microsoft.com/office/powerpoint/2010/main" val="34052396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„Sicherheit“ kann der Nutzer seinen Passwort ändern. Dafür wird einmal das alte und dann das neue Passwort benötigt. </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101</a:t>
            </a:fld>
            <a:endParaRPr lang="en-US"/>
          </a:p>
        </p:txBody>
      </p:sp>
    </p:spTree>
    <p:extLst>
      <p:ext uri="{BB962C8B-B14F-4D97-AF65-F5344CB8AC3E}">
        <p14:creationId xmlns:p14="http://schemas.microsoft.com/office/powerpoint/2010/main" val="8610349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Nutzer kann die Benachrichtigungen aktivieren in dem er mit „ja“ zustimmt.</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102</a:t>
            </a:fld>
            <a:endParaRPr lang="en-US"/>
          </a:p>
        </p:txBody>
      </p:sp>
    </p:spTree>
    <p:extLst>
      <p:ext uri="{BB962C8B-B14F-4D97-AF65-F5344CB8AC3E}">
        <p14:creationId xmlns:p14="http://schemas.microsoft.com/office/powerpoint/2010/main" val="32827167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Nutzer Benachrichtigungen akzeptiert, erscheint oben auf der Webseite ein Pop-up mit Benachrichtigung/Erinnerungen. Das Pop-up bekommt man mit „OK“ oder „Abbrechen“ weg. Mit „nein“ werden die Benachrichtigungen wieder deaktiviert.</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103</a:t>
            </a:fld>
            <a:endParaRPr lang="en-US"/>
          </a:p>
        </p:txBody>
      </p:sp>
    </p:spTree>
    <p:extLst>
      <p:ext uri="{BB962C8B-B14F-4D97-AF65-F5344CB8AC3E}">
        <p14:creationId xmlns:p14="http://schemas.microsoft.com/office/powerpoint/2010/main" val="42282561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den Einstellungen weiter runterscrollt erscheint „Rechtliches“. Das ist der Oberbegriff und wurde nochmal in 2 Kategorien unterteilt. „Impressum“ und „Datenschutz“.</a:t>
            </a:r>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104</a:t>
            </a:fld>
            <a:endParaRPr lang="en-US"/>
          </a:p>
        </p:txBody>
      </p:sp>
    </p:spTree>
    <p:extLst>
      <p:ext uri="{BB962C8B-B14F-4D97-AF65-F5344CB8AC3E}">
        <p14:creationId xmlns:p14="http://schemas.microsoft.com/office/powerpoint/2010/main" val="207151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4D5156"/>
                </a:solidFill>
                <a:effectLst/>
                <a:latin typeface="arial" panose="020B0604020202020204" pitchFamily="34" charset="0"/>
              </a:rPr>
              <a:t>Ein Impressum ist in Publikationen eine gesetzlich vorgeschriebene Angabe presserechtlich für den Inhalt Verantwortlichen. Sie enthält Daten über den Verlag, den Autor, den Herausgeber oder die Redaktion. Daher haben wir unsere „Daten“ nochmal als Herausgeber </a:t>
            </a:r>
            <a:r>
              <a:rPr lang="de-DE" b="0" i="0" dirty="0" err="1">
                <a:solidFill>
                  <a:srgbClr val="4D5156"/>
                </a:solidFill>
                <a:effectLst/>
                <a:latin typeface="arial" panose="020B0604020202020204" pitchFamily="34" charset="0"/>
              </a:rPr>
              <a:t>bzw</a:t>
            </a:r>
            <a:r>
              <a:rPr lang="de-DE" b="0" i="0" dirty="0">
                <a:solidFill>
                  <a:srgbClr val="4D5156"/>
                </a:solidFill>
                <a:effectLst/>
                <a:latin typeface="arial" panose="020B0604020202020204" pitchFamily="34" charset="0"/>
              </a:rPr>
              <a:t> Gründer der Anwendung in unserem Impressum erwähnt.</a:t>
            </a:r>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105</a:t>
            </a:fld>
            <a:endParaRPr lang="en-US"/>
          </a:p>
        </p:txBody>
      </p:sp>
    </p:spTree>
    <p:extLst>
      <p:ext uri="{BB962C8B-B14F-4D97-AF65-F5344CB8AC3E}">
        <p14:creationId xmlns:p14="http://schemas.microsoft.com/office/powerpoint/2010/main" val="40675522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SpiegelSerifUI"/>
              </a:rPr>
              <a:t>Website-Betreiber müssen ihre Besucher mit einer Datenschutzerklärung (auch "Privacy Policy") über alle Vorgänge aufklären, bei denen sie personenbezogene Daten verarbeiten.</a:t>
            </a:r>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106</a:t>
            </a:fld>
            <a:endParaRPr lang="en-US"/>
          </a:p>
        </p:txBody>
      </p:sp>
    </p:spTree>
    <p:extLst>
      <p:ext uri="{BB962C8B-B14F-4D97-AF65-F5344CB8AC3E}">
        <p14:creationId xmlns:p14="http://schemas.microsoft.com/office/powerpoint/2010/main" val="6024630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5D2CC7B4-9B5C-44CF-B9AC-A44DD22056B3}"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107</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3ECEC71C-ABD1-47D9-B65F-8C70D61D4E88}"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108</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FF123974-BFCD-4B97-AEBD-5883024F2C19}" type="datetime1">
              <a:rPr lang="de-DE" smtClean="0"/>
              <a:t>08.01.2021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109</a:t>
            </a:fld>
            <a:endParaRPr lang="en-US"/>
          </a:p>
        </p:txBody>
      </p:sp>
    </p:spTree>
    <p:extLst>
      <p:ext uri="{BB962C8B-B14F-4D97-AF65-F5344CB8AC3E}">
        <p14:creationId xmlns:p14="http://schemas.microsoft.com/office/powerpoint/2010/main" val="384522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Funktionen findet Sie unter Einstellungen.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1018127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ein Screenshot von unserem Login. Den Code dazu finden Sie in </a:t>
            </a:r>
            <a:r>
              <a:rPr lang="de-DE" dirty="0" err="1"/>
              <a:t>Github</a:t>
            </a:r>
            <a:r>
              <a:rPr lang="de-DE" dirty="0"/>
              <a: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16</a:t>
            </a:fld>
            <a:endParaRPr lang="en-US"/>
          </a:p>
        </p:txBody>
      </p:sp>
    </p:spTree>
    <p:extLst>
      <p:ext uri="{BB962C8B-B14F-4D97-AF65-F5344CB8AC3E}">
        <p14:creationId xmlns:p14="http://schemas.microsoft.com/office/powerpoint/2010/main" val="1749809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43D5514-921C-41C4-8C91-CD301391E0A4}" type="datetime1">
              <a:rPr lang="de-DE" smtClean="0"/>
              <a:t>08.01.2021</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3EF2CD92-5AD8-481E-B15F-9CE3B6083ED4}" type="datetime1">
              <a:rPr lang="de-DE" smtClean="0"/>
              <a:t>08.01.2021</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9EF00441-D38A-45FF-AF98-B38D39A1E598}" type="datetime1">
              <a:rPr lang="de-DE" smtClean="0"/>
              <a:t>08.01.2021</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2B704EEA-BB8E-4C8D-9F2F-AACD65372845}" type="datetime1">
              <a:rPr lang="de-DE" smtClean="0"/>
              <a:t>08.01.2021</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AB4F05F3-EA3B-46AC-A8D1-2C2B10562A2E}" type="datetime1">
              <a:rPr lang="de-DE" smtClean="0"/>
              <a:t>08.01.2021</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1A406FCF-4B8B-43DD-922E-96BC5766A193}" type="datetime1">
              <a:rPr lang="de-DE" smtClean="0"/>
              <a:t>08.01.2021</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8AC35DF7-AC59-461C-A6C4-AF05153EAE73}" type="datetime1">
              <a:rPr lang="de-DE" smtClean="0"/>
              <a:t>08.01.2021</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5B532DDE-EAF7-4814-8534-DCFBDF380F36}" type="datetime1">
              <a:rPr lang="de-DE" smtClean="0"/>
              <a:t>08.01.2021</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D28B02BB-4A9C-4D1E-AAB6-F97D8055F248}" type="datetime1">
              <a:rPr lang="de-DE" smtClean="0"/>
              <a:t>08.01.2021</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C33EE70B-A876-4F8F-AA8C-9713ADBD745D}" type="datetime1">
              <a:rPr lang="de-DE" smtClean="0"/>
              <a:t>08.01.2021</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09DE1F8B-6613-4016-8631-8A52CF7CEBFB}" type="datetime1">
              <a:rPr lang="de-DE" smtClean="0"/>
              <a:t>08.01.2021</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4425B6C-232D-41A2-849B-68762347A850}" type="datetime1">
              <a:rPr lang="de-DE" smtClean="0"/>
              <a:t>08.01.2021</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hyperlink" Target="https://werner-zenk.de/css/sternebewertung.php" TargetMode="External"/><Relationship Id="rId3" Type="http://schemas.openxmlformats.org/officeDocument/2006/relationships/hyperlink" Target="https://www.w3schools.com/howto/howto_css_responsive_header.asp" TargetMode="External"/><Relationship Id="rId7" Type="http://schemas.openxmlformats.org/officeDocument/2006/relationships/hyperlink" Target="https://play.google.com/store/apps/details?id=stretching.stretch.exercises.back&amp;hl=de&amp;gl=US"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hyperlink" Target="https://utopia.de/ratgeber/atemuebungen-diese-uebungen-solltest-du-kennen/" TargetMode="External"/><Relationship Id="rId5" Type="http://schemas.openxmlformats.org/officeDocument/2006/relationships/hyperlink" Target="https://www.w3schools.com/howto/howto_js_fullscreen_overlay.asp" TargetMode="External"/><Relationship Id="rId10" Type="http://schemas.openxmlformats.org/officeDocument/2006/relationships/hyperlink" Target="https://www.youtube.com/watch?v=OHjkg_rifTw" TargetMode="External"/><Relationship Id="rId4" Type="http://schemas.openxmlformats.org/officeDocument/2006/relationships/hyperlink" Target="https://www.w3schools.com/howto/howto_css_menu_icon.asp" TargetMode="External"/><Relationship Id="rId9" Type="http://schemas.openxmlformats.org/officeDocument/2006/relationships/hyperlink" Target="https://www.therapeutenfinder.com/news/100824-die-besten-tipps-gegen-stress-1-wasser-trinken.html"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www.pexels.com/de-de/@alphatradezone?utm_content=attributionCopyText&amp;utm_medium=referral&amp;utm_source=pexels" TargetMode="External"/><Relationship Id="rId2" Type="http://schemas.openxmlformats.org/officeDocument/2006/relationships/notesSlide" Target="../notesSlides/notesSlide79.xml"/><Relationship Id="rId1" Type="http://schemas.openxmlformats.org/officeDocument/2006/relationships/slideLayout" Target="../slideLayouts/slideLayout9.xml"/><Relationship Id="rId5" Type="http://schemas.openxmlformats.org/officeDocument/2006/relationships/image" Target="../media/image102.jpg"/><Relationship Id="rId4" Type="http://schemas.openxmlformats.org/officeDocument/2006/relationships/hyperlink" Target="https://www.pexels.com/de-de/foto/mann-menschen-frau-industrie-5833304/?utm_content=attributionCopyText&amp;utm_medium=referral&amp;utm_source=pexel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hyperlink" Target="https://www.therapeutenfinder.com/news/100824-die-besten-tipps-gegen-stress-1-wasser-trinken.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Kplacken/EPWS2020SerttasPlackenhohn/tree/main/Cod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42A639-E574-421E-90FF-D8A051DFE95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800330C1-47AC-46C5-A4D4-5D3A3F799106}"/>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7C533C-AE07-4D4F-871D-100A6E88218A}"/>
              </a:ext>
            </a:extLst>
          </p:cNvPr>
          <p:cNvPicPr>
            <a:picLocks noChangeAspect="1"/>
          </p:cNvPicPr>
          <p:nvPr/>
        </p:nvPicPr>
        <p:blipFill rotWithShape="1">
          <a:blip r:embed="rId2">
            <a:extLst>
              <a:ext uri="{28A0092B-C50C-407E-A947-70E740481C1C}">
                <a14:useLocalDpi xmlns:a14="http://schemas.microsoft.com/office/drawing/2010/main" val="0"/>
              </a:ext>
            </a:extLst>
          </a:blip>
          <a:srcRect r="16332" b="50000"/>
          <a:stretch/>
        </p:blipFill>
        <p:spPr>
          <a:xfrm>
            <a:off x="1097280" y="2579794"/>
            <a:ext cx="9492825" cy="3024610"/>
          </a:xfrm>
          <a:prstGeom prst="rect">
            <a:avLst/>
          </a:prstGeom>
        </p:spPr>
      </p:pic>
    </p:spTree>
    <p:extLst>
      <p:ext uri="{BB962C8B-B14F-4D97-AF65-F5344CB8AC3E}">
        <p14:creationId xmlns:p14="http://schemas.microsoft.com/office/powerpoint/2010/main" val="11520615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459720" cy="1450757"/>
          </a:xfrm>
        </p:spPr>
        <p:txBody>
          <a:bodyPr anchor="b">
            <a:normAutofit/>
          </a:bodyPr>
          <a:lstStyle/>
          <a:p>
            <a:r>
              <a:rPr lang="de-DE" dirty="0"/>
              <a:t>Einstellungen - Kontoeinstellungen</a:t>
            </a:r>
          </a:p>
        </p:txBody>
      </p:sp>
      <p:pic>
        <p:nvPicPr>
          <p:cNvPr id="6" name="Grafik 5">
            <a:extLst>
              <a:ext uri="{FF2B5EF4-FFF2-40B4-BE49-F238E27FC236}">
                <a16:creationId xmlns:a16="http://schemas.microsoft.com/office/drawing/2014/main" id="{5FB3E4E5-0881-4B78-9326-69B7DC008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100</a:t>
            </a:fld>
            <a:endParaRPr lang="en-US"/>
          </a:p>
        </p:txBody>
      </p:sp>
    </p:spTree>
    <p:extLst>
      <p:ext uri="{BB962C8B-B14F-4D97-AF65-F5344CB8AC3E}">
        <p14:creationId xmlns:p14="http://schemas.microsoft.com/office/powerpoint/2010/main" val="18490822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Sicherheit</a:t>
            </a:r>
          </a:p>
        </p:txBody>
      </p:sp>
      <p:pic>
        <p:nvPicPr>
          <p:cNvPr id="5" name="Grafik 4" descr="Ein Bild, das Text enthält.&#10;&#10;Automatisch generierte Beschreibung">
            <a:extLst>
              <a:ext uri="{FF2B5EF4-FFF2-40B4-BE49-F238E27FC236}">
                <a16:creationId xmlns:a16="http://schemas.microsoft.com/office/drawing/2014/main" id="{C6778321-16E6-4D22-870F-0BC6C4BA7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101</a:t>
            </a:fld>
            <a:endParaRPr lang="en-US"/>
          </a:p>
        </p:txBody>
      </p:sp>
    </p:spTree>
    <p:extLst>
      <p:ext uri="{BB962C8B-B14F-4D97-AF65-F5344CB8AC3E}">
        <p14:creationId xmlns:p14="http://schemas.microsoft.com/office/powerpoint/2010/main" val="1548863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805418" cy="1450757"/>
          </a:xfrm>
        </p:spPr>
        <p:txBody>
          <a:bodyPr anchor="b">
            <a:normAutofit/>
          </a:bodyPr>
          <a:lstStyle/>
          <a:p>
            <a:r>
              <a:rPr lang="de-DE" dirty="0"/>
              <a:t>Einstellungen – Funktionen der App</a:t>
            </a:r>
          </a:p>
        </p:txBody>
      </p:sp>
      <p:pic>
        <p:nvPicPr>
          <p:cNvPr id="6" name="Grafik 5" descr="Ein Bild, das Text enthält.&#10;&#10;Automatisch generierte Beschreibung">
            <a:extLst>
              <a:ext uri="{FF2B5EF4-FFF2-40B4-BE49-F238E27FC236}">
                <a16:creationId xmlns:a16="http://schemas.microsoft.com/office/drawing/2014/main" id="{D0197BF0-A600-4BBF-BB02-C5EE5543A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102</a:t>
            </a:fld>
            <a:endParaRPr lang="en-US"/>
          </a:p>
        </p:txBody>
      </p:sp>
    </p:spTree>
    <p:extLst>
      <p:ext uri="{BB962C8B-B14F-4D97-AF65-F5344CB8AC3E}">
        <p14:creationId xmlns:p14="http://schemas.microsoft.com/office/powerpoint/2010/main" val="26898276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79" y="286603"/>
            <a:ext cx="10820917" cy="1450757"/>
          </a:xfrm>
        </p:spPr>
        <p:txBody>
          <a:bodyPr anchor="b">
            <a:normAutofit/>
          </a:bodyPr>
          <a:lstStyle/>
          <a:p>
            <a:r>
              <a:rPr lang="de-DE" dirty="0"/>
              <a:t>Einstellungen – Funktionen der App</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103</a:t>
            </a:fld>
            <a:endParaRPr lang="en-US"/>
          </a:p>
        </p:txBody>
      </p:sp>
      <p:pic>
        <p:nvPicPr>
          <p:cNvPr id="5" name="Grafik 4">
            <a:extLst>
              <a:ext uri="{FF2B5EF4-FFF2-40B4-BE49-F238E27FC236}">
                <a16:creationId xmlns:a16="http://schemas.microsoft.com/office/drawing/2014/main" id="{09D41DE2-C044-47C1-B2C8-905A0C874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771" y="2093030"/>
            <a:ext cx="6750458" cy="3797132"/>
          </a:xfrm>
          <a:prstGeom prst="rect">
            <a:avLst/>
          </a:prstGeom>
        </p:spPr>
      </p:pic>
    </p:spTree>
    <p:extLst>
      <p:ext uri="{BB962C8B-B14F-4D97-AF65-F5344CB8AC3E}">
        <p14:creationId xmlns:p14="http://schemas.microsoft.com/office/powerpoint/2010/main" val="8951125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Rechtliches</a:t>
            </a:r>
          </a:p>
        </p:txBody>
      </p:sp>
      <p:pic>
        <p:nvPicPr>
          <p:cNvPr id="5" name="Grafik 4" descr="Ein Bild, das Text enthält.&#10;&#10;Automatisch generierte Beschreibung">
            <a:extLst>
              <a:ext uri="{FF2B5EF4-FFF2-40B4-BE49-F238E27FC236}">
                <a16:creationId xmlns:a16="http://schemas.microsoft.com/office/drawing/2014/main" id="{B75598DF-B0D6-445C-BC4E-8273F52A3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104</a:t>
            </a:fld>
            <a:endParaRPr lang="en-US"/>
          </a:p>
        </p:txBody>
      </p:sp>
    </p:spTree>
    <p:extLst>
      <p:ext uri="{BB962C8B-B14F-4D97-AF65-F5344CB8AC3E}">
        <p14:creationId xmlns:p14="http://schemas.microsoft.com/office/powerpoint/2010/main" val="10737748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 </a:t>
            </a:r>
            <a:br>
              <a:rPr lang="de-DE" dirty="0"/>
            </a:br>
            <a:r>
              <a:rPr lang="de-DE" sz="3600" dirty="0"/>
              <a:t>IMPRESSUM</a:t>
            </a:r>
            <a:endParaRPr lang="de-DE" dirty="0"/>
          </a:p>
        </p:txBody>
      </p:sp>
      <p:pic>
        <p:nvPicPr>
          <p:cNvPr id="6" name="Grafik 5" descr="Ein Bild, das Text enthält.&#10;&#10;Automatisch generierte Beschreibung">
            <a:extLst>
              <a:ext uri="{FF2B5EF4-FFF2-40B4-BE49-F238E27FC236}">
                <a16:creationId xmlns:a16="http://schemas.microsoft.com/office/drawing/2014/main" id="{4D1DC720-D34E-4A94-B4C5-DA6AC16A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105</a:t>
            </a:fld>
            <a:endParaRPr lang="en-US"/>
          </a:p>
        </p:txBody>
      </p:sp>
    </p:spTree>
    <p:extLst>
      <p:ext uri="{BB962C8B-B14F-4D97-AF65-F5344CB8AC3E}">
        <p14:creationId xmlns:p14="http://schemas.microsoft.com/office/powerpoint/2010/main" val="2564932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a:t>
            </a:r>
            <a:br>
              <a:rPr lang="de-DE" dirty="0"/>
            </a:br>
            <a:r>
              <a:rPr lang="de-DE" sz="3600" dirty="0"/>
              <a:t>DATENSCHUTZ</a:t>
            </a:r>
          </a:p>
        </p:txBody>
      </p:sp>
      <p:pic>
        <p:nvPicPr>
          <p:cNvPr id="6" name="Grafik 5" descr="Ein Bild, das Text enthält.&#10;&#10;Automatisch generierte Beschreibung">
            <a:extLst>
              <a:ext uri="{FF2B5EF4-FFF2-40B4-BE49-F238E27FC236}">
                <a16:creationId xmlns:a16="http://schemas.microsoft.com/office/drawing/2014/main" id="{68AD8A55-4000-451A-8262-15318507E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106</a:t>
            </a:fld>
            <a:endParaRPr lang="en-US"/>
          </a:p>
        </p:txBody>
      </p:sp>
    </p:spTree>
    <p:extLst>
      <p:ext uri="{BB962C8B-B14F-4D97-AF65-F5344CB8AC3E}">
        <p14:creationId xmlns:p14="http://schemas.microsoft.com/office/powerpoint/2010/main" val="7295341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169551"/>
          </a:xfrm>
          <a:prstGeom prst="rect">
            <a:avLst/>
          </a:prstGeom>
          <a:noFill/>
        </p:spPr>
        <p:txBody>
          <a:bodyPr wrap="square" rtlCol="0">
            <a:spAutoFit/>
          </a:bodyPr>
          <a:lstStyle/>
          <a:p>
            <a:r>
              <a:rPr lang="de-DE" sz="1400" dirty="0">
                <a:latin typeface="-apple-system"/>
              </a:rPr>
              <a:t>Artefakte für den 4. Audit: </a:t>
            </a:r>
          </a:p>
          <a:p>
            <a:pPr marL="285750" indent="-285750">
              <a:buFont typeface="Arial" panose="020B0604020202020204" pitchFamily="34" charset="0"/>
              <a:buChar char="•"/>
            </a:pPr>
            <a:r>
              <a:rPr lang="de-DE" sz="1400" b="0" i="0" dirty="0">
                <a:solidFill>
                  <a:srgbClr val="24292E"/>
                </a:solidFill>
                <a:effectLst/>
                <a:latin typeface="-apple-system"/>
              </a:rPr>
              <a:t>Codeinspektion des Prototypen</a:t>
            </a:r>
          </a:p>
          <a:p>
            <a:pPr marL="285750" indent="-285750">
              <a:buFont typeface="Arial" panose="020B0604020202020204" pitchFamily="34" charset="0"/>
              <a:buChar char="•"/>
            </a:pPr>
            <a:r>
              <a:rPr lang="de-DE" sz="1400" b="0" i="0" dirty="0" err="1">
                <a:solidFill>
                  <a:srgbClr val="24292E"/>
                </a:solidFill>
                <a:effectLst/>
                <a:latin typeface="-apple-system"/>
              </a:rPr>
              <a:t>Prozessassessment</a:t>
            </a:r>
            <a:r>
              <a:rPr lang="de-DE" sz="1400" b="0" i="0" dirty="0">
                <a:solidFill>
                  <a:srgbClr val="24292E"/>
                </a:solidFill>
                <a:effectLst/>
                <a:latin typeface="-apple-system"/>
              </a:rPr>
              <a:t> anhand der ursprünglichen Zielsetzung</a:t>
            </a:r>
          </a:p>
          <a:p>
            <a:pPr marL="285750" indent="-285750">
              <a:buFont typeface="Arial" panose="020B0604020202020204" pitchFamily="34" charset="0"/>
              <a:buChar char="•"/>
            </a:pPr>
            <a:r>
              <a:rPr lang="de-DE" sz="1400" b="0" i="0" dirty="0">
                <a:solidFill>
                  <a:srgbClr val="24292E"/>
                </a:solidFill>
                <a:effectLst/>
                <a:latin typeface="-apple-system"/>
              </a:rPr>
              <a:t>Darstellung der Implementierung</a:t>
            </a:r>
          </a:p>
          <a:p>
            <a:pPr algn="l">
              <a:buFont typeface="Arial" panose="020B0604020202020204" pitchFamily="34" charset="0"/>
              <a:buChar char="•"/>
            </a:pPr>
            <a:endParaRPr lang="de-DE" sz="1400" b="0" i="0" dirty="0">
              <a:solidFill>
                <a:srgbClr val="24292E"/>
              </a:solidFill>
              <a:effectLst/>
              <a:latin typeface="-apple-system"/>
            </a:endParaRP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4" y="3429000"/>
            <a:ext cx="9940491" cy="1169551"/>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b="1" i="0" dirty="0">
                <a:solidFill>
                  <a:srgbClr val="24292E"/>
                </a:solidFill>
                <a:effectLst/>
                <a:latin typeface="-apple-system"/>
              </a:rPr>
              <a:t>Durchgeführte </a:t>
            </a:r>
            <a:r>
              <a:rPr lang="de-DE" sz="1400" b="1" i="0" dirty="0" err="1">
                <a:solidFill>
                  <a:srgbClr val="24292E"/>
                </a:solidFill>
                <a:effectLst/>
                <a:latin typeface="-apple-system"/>
              </a:rPr>
              <a:t>PoCs</a:t>
            </a:r>
            <a:r>
              <a:rPr lang="de-DE" sz="1400" b="1" dirty="0">
                <a:solidFill>
                  <a:srgbClr val="24292E"/>
                </a:solidFill>
                <a:latin typeface="-apple-system"/>
              </a:rPr>
              <a:t> </a:t>
            </a:r>
            <a:r>
              <a:rPr lang="de-DE" sz="1400" dirty="0">
                <a:solidFill>
                  <a:srgbClr val="24292E"/>
                </a:solidFill>
                <a:latin typeface="-apple-system"/>
              </a:rPr>
              <a:t>- </a:t>
            </a:r>
            <a:r>
              <a:rPr lang="de-DE" sz="1400" dirty="0">
                <a:latin typeface="-apple-system"/>
              </a:rPr>
              <a:t>Eda &amp; Kimberly </a:t>
            </a:r>
            <a:endParaRPr lang="de-DE" sz="1400" b="1" i="0" dirty="0">
              <a:solidFill>
                <a:srgbClr val="24292E"/>
              </a:solidFill>
              <a:effectLst/>
              <a:latin typeface="-apple-system"/>
            </a:endParaRPr>
          </a:p>
          <a:p>
            <a:pPr marL="285750" indent="-285750">
              <a:buFont typeface="Arial" panose="020B0604020202020204" pitchFamily="34" charset="0"/>
              <a:buChar char="•"/>
            </a:pPr>
            <a:r>
              <a:rPr lang="de-DE" sz="1400" b="1" i="0" dirty="0">
                <a:solidFill>
                  <a:srgbClr val="24292E"/>
                </a:solidFill>
                <a:effectLst/>
                <a:latin typeface="-apple-system"/>
              </a:rPr>
              <a:t>Modellierung &amp; Modellierungsbegründungen </a:t>
            </a:r>
            <a:r>
              <a:rPr lang="de-DE" sz="1400" dirty="0">
                <a:latin typeface="-apple-system"/>
              </a:rPr>
              <a:t>– Eda &amp; Kimberly </a:t>
            </a:r>
          </a:p>
          <a:p>
            <a:pPr marL="285750" indent="-285750">
              <a:buFont typeface="Arial" panose="020B0604020202020204" pitchFamily="34" charset="0"/>
              <a:buChar char="•"/>
            </a:pPr>
            <a:r>
              <a:rPr lang="de-DE" sz="1400" b="1" i="0" dirty="0">
                <a:solidFill>
                  <a:srgbClr val="24292E"/>
                </a:solidFill>
                <a:effectLst/>
                <a:latin typeface="-apple-system"/>
              </a:rPr>
              <a:t>Modellierung der Anwendungslogik </a:t>
            </a:r>
            <a:r>
              <a:rPr lang="de-DE" sz="1400" dirty="0">
                <a:latin typeface="-apple-system"/>
              </a:rPr>
              <a:t>– Eda &amp; Kimberly </a:t>
            </a:r>
          </a:p>
          <a:p>
            <a:pPr marL="285750" indent="-285750">
              <a:buFont typeface="Arial" panose="020B0604020202020204" pitchFamily="34" charset="0"/>
              <a:buChar char="•"/>
            </a:pPr>
            <a:r>
              <a:rPr lang="de-DE" sz="1400" b="1" dirty="0">
                <a:latin typeface="-apple-system"/>
              </a:rPr>
              <a:t>Coding</a:t>
            </a:r>
            <a:r>
              <a:rPr lang="de-DE" sz="1400" dirty="0">
                <a:latin typeface="-apple-system"/>
              </a:rPr>
              <a:t>– Eda &amp; Kimberly </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107</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2585323"/>
          </a:xfrm>
          <a:prstGeom prst="rect">
            <a:avLst/>
          </a:prstGeom>
          <a:noFill/>
        </p:spPr>
        <p:txBody>
          <a:bodyPr wrap="square" rtlCol="0">
            <a:spAutoFit/>
          </a:bodyPr>
          <a:lstStyle/>
          <a:p>
            <a:pPr algn="l">
              <a:buFont typeface="Arial" panose="020B0604020202020204" pitchFamily="34" charset="0"/>
              <a:buChar char="•"/>
            </a:pPr>
            <a:r>
              <a:rPr lang="de-DE" b="0" i="0" u="none" strike="noStrike" dirty="0">
                <a:solidFill>
                  <a:srgbClr val="24292E"/>
                </a:solidFill>
                <a:effectLst/>
                <a:latin typeface="-apple-system"/>
                <a:hlinkClick r:id="rId3"/>
              </a:rPr>
              <a:t>https://www.w3schools.com/howto/howto_css_responsive_header.asp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4"/>
              </a:rPr>
              <a:t>https://www.w3schools.com/howto/howto_css_menu_icon.asp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5"/>
              </a:rPr>
              <a:t>https://www.w3schools.com/howto/howto_js_fullscreen_overlay.asp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6"/>
              </a:rPr>
              <a:t>https://utopia.de/ratgeber/atemuebungen-diese-uebungen-solltest-du-kennen/</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7"/>
              </a:rPr>
              <a:t>https://play.google.com/store/apps/details?id=stretching.stretch.exercises.back&amp;hl=de&amp;gl=US</a:t>
            </a:r>
            <a:r>
              <a:rPr lang="de-DE" b="0" i="0" dirty="0">
                <a:solidFill>
                  <a:srgbClr val="24292E"/>
                </a:solidFill>
                <a:effectLst/>
                <a:latin typeface="-apple-system"/>
              </a:rPr>
              <a:t> --&gt; Dehnungsübungen</a:t>
            </a:r>
          </a:p>
          <a:p>
            <a:pPr algn="l">
              <a:buFont typeface="Arial" panose="020B0604020202020204" pitchFamily="34" charset="0"/>
              <a:buChar char="•"/>
            </a:pPr>
            <a:r>
              <a:rPr lang="de-DE" b="0" i="0" u="none" strike="noStrike" dirty="0">
                <a:solidFill>
                  <a:srgbClr val="24292E"/>
                </a:solidFill>
                <a:effectLst/>
                <a:latin typeface="-apple-system"/>
                <a:hlinkClick r:id="rId8"/>
              </a:rPr>
              <a:t>https://werner-zenk.de/css/sternebewertung.php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9"/>
              </a:rPr>
              <a:t>https://www.therapeutenfinder.com/news/100824-die-besten-tipps-gegen-stress-1-wasser-trinken.html</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10"/>
              </a:rPr>
              <a:t>https://www.youtube.com/watch?v=OHjkg_rifTw</a:t>
            </a:r>
            <a:endParaRPr lang="de-DE" b="0" i="0" dirty="0">
              <a:solidFill>
                <a:srgbClr val="24292E"/>
              </a:solidFill>
              <a:effectLst/>
              <a:latin typeface="-apple-system"/>
            </a:endParaRPr>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108</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109</a:t>
            </a:fld>
            <a:endParaRPr lang="en-US" dirty="0"/>
          </a:p>
        </p:txBody>
      </p:sp>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3">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Pexels</a:t>
            </a:r>
            <a:endParaRPr lang="de-DE" sz="800" dirty="0"/>
          </a:p>
        </p:txBody>
      </p:sp>
      <p:pic>
        <p:nvPicPr>
          <p:cNvPr id="8" name="Bildplatzhalter 7">
            <a:extLst>
              <a:ext uri="{FF2B5EF4-FFF2-40B4-BE49-F238E27FC236}">
                <a16:creationId xmlns:a16="http://schemas.microsoft.com/office/drawing/2014/main" id="{C59B61DA-4CEF-4971-A921-1950DCCDEEC4}"/>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l="1456" r="1456"/>
          <a:stretch>
            <a:fillRect/>
          </a:stretch>
        </p:blipFill>
        <p:spPr/>
      </p:pic>
    </p:spTree>
    <p:extLst>
      <p:ext uri="{BB962C8B-B14F-4D97-AF65-F5344CB8AC3E}">
        <p14:creationId xmlns:p14="http://schemas.microsoft.com/office/powerpoint/2010/main" val="1538874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BA65A-61C7-4BA8-A461-757CA577DA99}"/>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7C7F9753-DDF6-419C-8BC6-BB7C4D860B42}"/>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pic>
        <p:nvPicPr>
          <p:cNvPr id="5" name="Grafik 4" descr="Ein Bild, das Text enthält.&#10;&#10;Automatisch generierte Beschreibung">
            <a:extLst>
              <a:ext uri="{FF2B5EF4-FFF2-40B4-BE49-F238E27FC236}">
                <a16:creationId xmlns:a16="http://schemas.microsoft.com/office/drawing/2014/main" id="{EF05E2F8-FBFD-483C-904B-2D015744F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67" y="2577412"/>
            <a:ext cx="10936226" cy="3029373"/>
          </a:xfrm>
          <a:prstGeom prst="rect">
            <a:avLst/>
          </a:prstGeom>
        </p:spPr>
      </p:pic>
    </p:spTree>
    <p:extLst>
      <p:ext uri="{BB962C8B-B14F-4D97-AF65-F5344CB8AC3E}">
        <p14:creationId xmlns:p14="http://schemas.microsoft.com/office/powerpoint/2010/main" val="341303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12</a:t>
            </a:fld>
            <a:endParaRPr lang="en-US" dirty="0"/>
          </a:p>
        </p:txBody>
      </p:sp>
      <p:pic>
        <p:nvPicPr>
          <p:cNvPr id="5" name="Grafik 4" descr="Ein Bild, das Text enthält.&#10;&#10;Automatisch generierte Beschreibung">
            <a:extLst>
              <a:ext uri="{FF2B5EF4-FFF2-40B4-BE49-F238E27FC236}">
                <a16:creationId xmlns:a16="http://schemas.microsoft.com/office/drawing/2014/main" id="{32CAEE3D-C960-43C8-9A44-91163658D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87" y="2605991"/>
            <a:ext cx="11536385" cy="2972215"/>
          </a:xfrm>
          <a:prstGeom prst="rect">
            <a:avLst/>
          </a:prstGeom>
        </p:spPr>
      </p:pic>
    </p:spTree>
    <p:extLst>
      <p:ext uri="{BB962C8B-B14F-4D97-AF65-F5344CB8AC3E}">
        <p14:creationId xmlns:p14="http://schemas.microsoft.com/office/powerpoint/2010/main" val="3076351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13</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Funktionale </a:t>
            </a:r>
            <a:r>
              <a:rPr lang="de-DE" sz="7900" dirty="0" err="1"/>
              <a:t>PoCs</a:t>
            </a:r>
            <a:endParaRPr lang="de-DE" sz="7900" dirty="0"/>
          </a:p>
        </p:txBody>
      </p:sp>
    </p:spTree>
    <p:extLst>
      <p:ext uri="{BB962C8B-B14F-4D97-AF65-F5344CB8AC3E}">
        <p14:creationId xmlns:p14="http://schemas.microsoft.com/office/powerpoint/2010/main" val="2038682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14</a:t>
            </a:fld>
            <a:endParaRPr lang="en-US" dirty="0"/>
          </a:p>
        </p:txBody>
      </p:sp>
      <p:pic>
        <p:nvPicPr>
          <p:cNvPr id="6" name="Grafik 5">
            <a:extLst>
              <a:ext uri="{FF2B5EF4-FFF2-40B4-BE49-F238E27FC236}">
                <a16:creationId xmlns:a16="http://schemas.microsoft.com/office/drawing/2014/main" id="{3BFC0325-1531-4396-A544-289C707CEC03}"/>
              </a:ext>
            </a:extLst>
          </p:cNvPr>
          <p:cNvPicPr>
            <a:picLocks noChangeAspect="1"/>
          </p:cNvPicPr>
          <p:nvPr/>
        </p:nvPicPr>
        <p:blipFill rotWithShape="1">
          <a:blip r:embed="rId3">
            <a:extLst>
              <a:ext uri="{28A0092B-C50C-407E-A947-70E740481C1C}">
                <a14:useLocalDpi xmlns:a14="http://schemas.microsoft.com/office/drawing/2010/main" val="0"/>
              </a:ext>
            </a:extLst>
          </a:blip>
          <a:srcRect l="5348" r="24142"/>
          <a:stretch/>
        </p:blipFill>
        <p:spPr>
          <a:xfrm>
            <a:off x="665018" y="2298833"/>
            <a:ext cx="5795159" cy="1899369"/>
          </a:xfrm>
          <a:prstGeom prst="rect">
            <a:avLst/>
          </a:prstGeom>
        </p:spPr>
      </p:pic>
      <p:pic>
        <p:nvPicPr>
          <p:cNvPr id="10" name="Grafik 9">
            <a:extLst>
              <a:ext uri="{FF2B5EF4-FFF2-40B4-BE49-F238E27FC236}">
                <a16:creationId xmlns:a16="http://schemas.microsoft.com/office/drawing/2014/main" id="{2566A516-6CDE-49B0-9D09-D2EB350849EA}"/>
              </a:ext>
            </a:extLst>
          </p:cNvPr>
          <p:cNvPicPr>
            <a:picLocks noChangeAspect="1"/>
          </p:cNvPicPr>
          <p:nvPr/>
        </p:nvPicPr>
        <p:blipFill rotWithShape="1">
          <a:blip r:embed="rId4">
            <a:extLst>
              <a:ext uri="{28A0092B-C50C-407E-A947-70E740481C1C}">
                <a14:useLocalDpi xmlns:a14="http://schemas.microsoft.com/office/drawing/2010/main" val="0"/>
              </a:ext>
            </a:extLst>
          </a:blip>
          <a:srcRect t="10386" b="6989"/>
          <a:stretch/>
        </p:blipFill>
        <p:spPr>
          <a:xfrm>
            <a:off x="6460177" y="3729057"/>
            <a:ext cx="5426204" cy="2521911"/>
          </a:xfrm>
          <a:prstGeom prst="rect">
            <a:avLst/>
          </a:prstGeom>
        </p:spPr>
      </p:pic>
    </p:spTree>
    <p:extLst>
      <p:ext uri="{BB962C8B-B14F-4D97-AF65-F5344CB8AC3E}">
        <p14:creationId xmlns:p14="http://schemas.microsoft.com/office/powerpoint/2010/main" val="2017958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15</a:t>
            </a:fld>
            <a:endParaRPr lang="en-US" dirty="0"/>
          </a:p>
        </p:txBody>
      </p:sp>
      <p:pic>
        <p:nvPicPr>
          <p:cNvPr id="5" name="Grafik 4" descr="Ein Bild, das Text enthält.&#10;&#10;Automatisch generierte Beschreibung">
            <a:extLst>
              <a:ext uri="{FF2B5EF4-FFF2-40B4-BE49-F238E27FC236}">
                <a16:creationId xmlns:a16="http://schemas.microsoft.com/office/drawing/2014/main" id="{7EBBC93D-1F99-4F1E-84D8-FF34D9AE2BC3}"/>
              </a:ext>
            </a:extLst>
          </p:cNvPr>
          <p:cNvPicPr>
            <a:picLocks noChangeAspect="1"/>
          </p:cNvPicPr>
          <p:nvPr/>
        </p:nvPicPr>
        <p:blipFill rotWithShape="1">
          <a:blip r:embed="rId3">
            <a:extLst>
              <a:ext uri="{28A0092B-C50C-407E-A947-70E740481C1C}">
                <a14:useLocalDpi xmlns:a14="http://schemas.microsoft.com/office/drawing/2010/main" val="0"/>
              </a:ext>
            </a:extLst>
          </a:blip>
          <a:srcRect l="5650" r="8500"/>
          <a:stretch/>
        </p:blipFill>
        <p:spPr>
          <a:xfrm>
            <a:off x="178129" y="2148435"/>
            <a:ext cx="7446471" cy="2007929"/>
          </a:xfrm>
          <a:prstGeom prst="rect">
            <a:avLst/>
          </a:prstGeom>
        </p:spPr>
      </p:pic>
    </p:spTree>
    <p:extLst>
      <p:ext uri="{BB962C8B-B14F-4D97-AF65-F5344CB8AC3E}">
        <p14:creationId xmlns:p14="http://schemas.microsoft.com/office/powerpoint/2010/main" val="3478841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16</a:t>
            </a:fld>
            <a:endParaRPr lang="en-US" dirty="0"/>
          </a:p>
        </p:txBody>
      </p:sp>
      <p:pic>
        <p:nvPicPr>
          <p:cNvPr id="6" name="Grafik 5" descr="Ein Bild, das Text enthält.&#10;&#10;Automatisch generierte Beschreibung">
            <a:extLst>
              <a:ext uri="{FF2B5EF4-FFF2-40B4-BE49-F238E27FC236}">
                <a16:creationId xmlns:a16="http://schemas.microsoft.com/office/drawing/2014/main" id="{BDEE1845-50A5-4523-BA2E-29943BAA6F6E}"/>
              </a:ext>
            </a:extLst>
          </p:cNvPr>
          <p:cNvPicPr>
            <a:picLocks noChangeAspect="1"/>
          </p:cNvPicPr>
          <p:nvPr/>
        </p:nvPicPr>
        <p:blipFill rotWithShape="1">
          <a:blip r:embed="rId3">
            <a:extLst>
              <a:ext uri="{28A0092B-C50C-407E-A947-70E740481C1C}">
                <a14:useLocalDpi xmlns:a14="http://schemas.microsoft.com/office/drawing/2010/main" val="0"/>
              </a:ext>
            </a:extLst>
          </a:blip>
          <a:srcRect l="7013" r="8500"/>
          <a:stretch/>
        </p:blipFill>
        <p:spPr>
          <a:xfrm>
            <a:off x="138545" y="2176087"/>
            <a:ext cx="6115793" cy="2080041"/>
          </a:xfrm>
          <a:prstGeom prst="rect">
            <a:avLst/>
          </a:prstGeom>
        </p:spPr>
      </p:pic>
      <p:pic>
        <p:nvPicPr>
          <p:cNvPr id="7" name="Grafik 6">
            <a:extLst>
              <a:ext uri="{FF2B5EF4-FFF2-40B4-BE49-F238E27FC236}">
                <a16:creationId xmlns:a16="http://schemas.microsoft.com/office/drawing/2014/main" id="{EE6EACE6-D676-4BA4-8C7F-3B4EA088915F}"/>
              </a:ext>
            </a:extLst>
          </p:cNvPr>
          <p:cNvPicPr>
            <a:picLocks noChangeAspect="1"/>
          </p:cNvPicPr>
          <p:nvPr/>
        </p:nvPicPr>
        <p:blipFill rotWithShape="1">
          <a:blip r:embed="rId4">
            <a:extLst>
              <a:ext uri="{28A0092B-C50C-407E-A947-70E740481C1C}">
                <a14:useLocalDpi xmlns:a14="http://schemas.microsoft.com/office/drawing/2010/main" val="0"/>
              </a:ext>
            </a:extLst>
          </a:blip>
          <a:srcRect t="10660" b="7272"/>
          <a:stretch/>
        </p:blipFill>
        <p:spPr>
          <a:xfrm>
            <a:off x="6460177" y="3648807"/>
            <a:ext cx="5533902" cy="2554652"/>
          </a:xfrm>
          <a:prstGeom prst="rect">
            <a:avLst/>
          </a:prstGeom>
        </p:spPr>
      </p:pic>
    </p:spTree>
    <p:extLst>
      <p:ext uri="{BB962C8B-B14F-4D97-AF65-F5344CB8AC3E}">
        <p14:creationId xmlns:p14="http://schemas.microsoft.com/office/powerpoint/2010/main" val="2628335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17</a:t>
            </a:fld>
            <a:endParaRPr lang="en-US" dirty="0"/>
          </a:p>
        </p:txBody>
      </p:sp>
      <p:pic>
        <p:nvPicPr>
          <p:cNvPr id="6" name="Grafik 5" descr="Ein Bild, das Text enthält.&#10;&#10;Automatisch generierte Beschreibung">
            <a:extLst>
              <a:ext uri="{FF2B5EF4-FFF2-40B4-BE49-F238E27FC236}">
                <a16:creationId xmlns:a16="http://schemas.microsoft.com/office/drawing/2014/main" id="{73714EFD-1DA7-469F-92C0-5457A6D80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39" y="2163287"/>
            <a:ext cx="7493330" cy="1920777"/>
          </a:xfrm>
          <a:prstGeom prst="rect">
            <a:avLst/>
          </a:prstGeom>
        </p:spPr>
      </p:pic>
      <p:pic>
        <p:nvPicPr>
          <p:cNvPr id="8" name="Grafik 7" descr="Ein Bild, das Text, Screenshot, Elektronik, Computer enthält.&#10;&#10;Automatisch generierte Beschreibung">
            <a:extLst>
              <a:ext uri="{FF2B5EF4-FFF2-40B4-BE49-F238E27FC236}">
                <a16:creationId xmlns:a16="http://schemas.microsoft.com/office/drawing/2014/main" id="{A9428214-C1FB-47CB-9BDF-113042977DAA}"/>
              </a:ext>
            </a:extLst>
          </p:cNvPr>
          <p:cNvPicPr>
            <a:picLocks noChangeAspect="1"/>
          </p:cNvPicPr>
          <p:nvPr/>
        </p:nvPicPr>
        <p:blipFill rotWithShape="1">
          <a:blip r:embed="rId4">
            <a:extLst>
              <a:ext uri="{28A0092B-C50C-407E-A947-70E740481C1C}">
                <a14:useLocalDpi xmlns:a14="http://schemas.microsoft.com/office/drawing/2010/main" val="0"/>
              </a:ext>
            </a:extLst>
          </a:blip>
          <a:srcRect l="34448" t="77098" r="35519" b="13551"/>
          <a:stretch/>
        </p:blipFill>
        <p:spPr>
          <a:xfrm>
            <a:off x="7635834" y="5120641"/>
            <a:ext cx="3661558" cy="641268"/>
          </a:xfrm>
          <a:prstGeom prst="rect">
            <a:avLst/>
          </a:prstGeom>
        </p:spPr>
      </p:pic>
    </p:spTree>
    <p:extLst>
      <p:ext uri="{BB962C8B-B14F-4D97-AF65-F5344CB8AC3E}">
        <p14:creationId xmlns:p14="http://schemas.microsoft.com/office/powerpoint/2010/main" val="4127472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18</a:t>
            </a:fld>
            <a:endParaRPr lang="en-US" dirty="0"/>
          </a:p>
        </p:txBody>
      </p:sp>
      <p:pic>
        <p:nvPicPr>
          <p:cNvPr id="8" name="Grafik 7" descr="Ein Bild, das Text enthält.&#10;&#10;Automatisch generierte Beschreibung">
            <a:extLst>
              <a:ext uri="{FF2B5EF4-FFF2-40B4-BE49-F238E27FC236}">
                <a16:creationId xmlns:a16="http://schemas.microsoft.com/office/drawing/2014/main" id="{F53BCFF7-0AF9-4768-BF70-3EA5C867AE0D}"/>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10" name="Ellipse 9">
            <a:extLst>
              <a:ext uri="{FF2B5EF4-FFF2-40B4-BE49-F238E27FC236}">
                <a16:creationId xmlns:a16="http://schemas.microsoft.com/office/drawing/2014/main" id="{AA39A9A4-B223-4760-A69A-22F42B172CB7}"/>
              </a:ext>
            </a:extLst>
          </p:cNvPr>
          <p:cNvSpPr/>
          <p:nvPr/>
        </p:nvSpPr>
        <p:spPr>
          <a:xfrm>
            <a:off x="7144280"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2" name="Grafik 11" descr="Ein Bild, das Text enthält.&#10;&#10;Automatisch generierte Beschreibung">
            <a:extLst>
              <a:ext uri="{FF2B5EF4-FFF2-40B4-BE49-F238E27FC236}">
                <a16:creationId xmlns:a16="http://schemas.microsoft.com/office/drawing/2014/main" id="{A9FFCE60-8143-47A4-BB56-C378CE26C916}"/>
              </a:ext>
            </a:extLst>
          </p:cNvPr>
          <p:cNvPicPr>
            <a:picLocks noChangeAspect="1"/>
          </p:cNvPicPr>
          <p:nvPr/>
        </p:nvPicPr>
        <p:blipFill rotWithShape="1">
          <a:blip r:embed="rId4">
            <a:extLst>
              <a:ext uri="{28A0092B-C50C-407E-A947-70E740481C1C}">
                <a14:useLocalDpi xmlns:a14="http://schemas.microsoft.com/office/drawing/2010/main" val="0"/>
              </a:ext>
            </a:extLst>
          </a:blip>
          <a:srcRect l="4687" t="15521" r="28020" b="46324"/>
          <a:stretch/>
        </p:blipFill>
        <p:spPr>
          <a:xfrm>
            <a:off x="639450" y="2152996"/>
            <a:ext cx="6678588" cy="2145871"/>
          </a:xfrm>
          <a:prstGeom prst="rect">
            <a:avLst/>
          </a:prstGeom>
        </p:spPr>
      </p:pic>
    </p:spTree>
    <p:extLst>
      <p:ext uri="{BB962C8B-B14F-4D97-AF65-F5344CB8AC3E}">
        <p14:creationId xmlns:p14="http://schemas.microsoft.com/office/powerpoint/2010/main" val="3445651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19</a:t>
            </a:fld>
            <a:endParaRPr lang="en-US" dirty="0"/>
          </a:p>
        </p:txBody>
      </p:sp>
      <p:pic>
        <p:nvPicPr>
          <p:cNvPr id="7" name="Grafik 6" descr="Ein Bild, das Text enthält.&#10;&#10;Automatisch generierte Beschreibung">
            <a:extLst>
              <a:ext uri="{FF2B5EF4-FFF2-40B4-BE49-F238E27FC236}">
                <a16:creationId xmlns:a16="http://schemas.microsoft.com/office/drawing/2014/main" id="{AC0EA5AC-A0A8-41FD-BE14-1627DCEF868C}"/>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8" name="Ellipse 7">
            <a:extLst>
              <a:ext uri="{FF2B5EF4-FFF2-40B4-BE49-F238E27FC236}">
                <a16:creationId xmlns:a16="http://schemas.microsoft.com/office/drawing/2014/main" id="{49CEAE09-B393-481D-B66B-5A1CE3FBB297}"/>
              </a:ext>
            </a:extLst>
          </p:cNvPr>
          <p:cNvSpPr/>
          <p:nvPr/>
        </p:nvSpPr>
        <p:spPr>
          <a:xfrm>
            <a:off x="8036455"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Ein Bild, das Text enthält.&#10;&#10;Automatisch generierte Beschreibung">
            <a:extLst>
              <a:ext uri="{FF2B5EF4-FFF2-40B4-BE49-F238E27FC236}">
                <a16:creationId xmlns:a16="http://schemas.microsoft.com/office/drawing/2014/main" id="{FD67A87A-A70A-446F-A479-7EB81FDB5D5E}"/>
              </a:ext>
            </a:extLst>
          </p:cNvPr>
          <p:cNvPicPr>
            <a:picLocks noChangeAspect="1"/>
          </p:cNvPicPr>
          <p:nvPr/>
        </p:nvPicPr>
        <p:blipFill rotWithShape="1">
          <a:blip r:embed="rId4">
            <a:extLst>
              <a:ext uri="{28A0092B-C50C-407E-A947-70E740481C1C}">
                <a14:useLocalDpi xmlns:a14="http://schemas.microsoft.com/office/drawing/2010/main" val="0"/>
              </a:ext>
            </a:extLst>
          </a:blip>
          <a:srcRect l="5001" t="54529" r="28333" b="7764"/>
          <a:stretch/>
        </p:blipFill>
        <p:spPr>
          <a:xfrm>
            <a:off x="647700" y="2164872"/>
            <a:ext cx="6731000" cy="2145506"/>
          </a:xfrm>
          <a:prstGeom prst="rect">
            <a:avLst/>
          </a:prstGeom>
        </p:spPr>
      </p:pic>
    </p:spTree>
    <p:extLst>
      <p:ext uri="{BB962C8B-B14F-4D97-AF65-F5344CB8AC3E}">
        <p14:creationId xmlns:p14="http://schemas.microsoft.com/office/powerpoint/2010/main" val="178795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3600" dirty="0">
                <a:solidFill>
                  <a:schemeClr val="bg1"/>
                </a:solidFill>
                <a:latin typeface="-apple-system"/>
              </a:rPr>
              <a:t>,,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a:t>
            </a:r>
            <a:r>
              <a:rPr lang="de-DE" sz="3600" b="0" i="0" dirty="0">
                <a:solidFill>
                  <a:schemeClr val="bg1"/>
                </a:solidFill>
                <a:effectLst/>
                <a:latin typeface="-apple-system"/>
              </a:rPr>
              <a:t>.“</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r>
              <a:rPr lang="de" sz="1500" dirty="0">
                <a:solidFill>
                  <a:srgbClr val="FFFFFF"/>
                </a:solidFill>
              </a:rPr>
              <a:t>Quelle: </a:t>
            </a:r>
            <a:br>
              <a:rPr lang="de" sz="1500" dirty="0">
                <a:solidFill>
                  <a:srgbClr val="FFFFFF"/>
                </a:solidFill>
              </a:rPr>
            </a:br>
            <a:r>
              <a:rPr lang="de-DE" sz="1100" b="0" i="0" u="sng" dirty="0">
                <a:solidFill>
                  <a:srgbClr val="24292E"/>
                </a:solidFill>
                <a:effectLst/>
                <a:latin typeface="-apple-system"/>
                <a:hlinkClick r:id="rId2"/>
              </a:rPr>
              <a:t>https://www.therapeutenfinder.com/news/100824-die-besten-tipps-gegen-stress-1-wasser-trinken.html</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20</a:t>
            </a:fld>
            <a:endParaRPr lang="en-US" dirty="0"/>
          </a:p>
        </p:txBody>
      </p:sp>
      <p:pic>
        <p:nvPicPr>
          <p:cNvPr id="6" name="Grafik 5" descr="Ein Bild, das Text enthält.&#10;&#10;Automatisch generierte Beschreibung">
            <a:extLst>
              <a:ext uri="{FF2B5EF4-FFF2-40B4-BE49-F238E27FC236}">
                <a16:creationId xmlns:a16="http://schemas.microsoft.com/office/drawing/2014/main" id="{DF1B6C05-DDC1-4DA9-8050-D25FBD3A4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4181"/>
            <a:ext cx="7350826" cy="1818362"/>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87574E3-D399-4349-AD62-E71544B0CD62}"/>
              </a:ext>
            </a:extLst>
          </p:cNvPr>
          <p:cNvPicPr>
            <a:picLocks noChangeAspect="1"/>
          </p:cNvPicPr>
          <p:nvPr/>
        </p:nvPicPr>
        <p:blipFill rotWithShape="1">
          <a:blip r:embed="rId4">
            <a:extLst>
              <a:ext uri="{28A0092B-C50C-407E-A947-70E740481C1C}">
                <a14:useLocalDpi xmlns:a14="http://schemas.microsoft.com/office/drawing/2010/main" val="0"/>
              </a:ext>
            </a:extLst>
          </a:blip>
          <a:srcRect l="3377" t="27036" r="4552" b="19970"/>
          <a:stretch/>
        </p:blipFill>
        <p:spPr>
          <a:xfrm>
            <a:off x="6662623" y="3429000"/>
            <a:ext cx="4720964" cy="1528479"/>
          </a:xfrm>
          <a:prstGeom prst="rect">
            <a:avLst/>
          </a:prstGeom>
        </p:spPr>
      </p:pic>
      <p:pic>
        <p:nvPicPr>
          <p:cNvPr id="10" name="Grafik 9">
            <a:extLst>
              <a:ext uri="{FF2B5EF4-FFF2-40B4-BE49-F238E27FC236}">
                <a16:creationId xmlns:a16="http://schemas.microsoft.com/office/drawing/2014/main" id="{7F812264-7B99-4EE8-ABED-FE3EA55569E7}"/>
              </a:ext>
            </a:extLst>
          </p:cNvPr>
          <p:cNvPicPr>
            <a:picLocks noChangeAspect="1"/>
          </p:cNvPicPr>
          <p:nvPr/>
        </p:nvPicPr>
        <p:blipFill rotWithShape="1">
          <a:blip r:embed="rId5">
            <a:extLst>
              <a:ext uri="{28A0092B-C50C-407E-A947-70E740481C1C}">
                <a14:useLocalDpi xmlns:a14="http://schemas.microsoft.com/office/drawing/2010/main" val="0"/>
              </a:ext>
            </a:extLst>
          </a:blip>
          <a:srcRect l="3231" t="56023" r="4199" b="15078"/>
          <a:stretch/>
        </p:blipFill>
        <p:spPr>
          <a:xfrm>
            <a:off x="6662623" y="5123198"/>
            <a:ext cx="4720964" cy="787717"/>
          </a:xfrm>
          <a:prstGeom prst="rect">
            <a:avLst/>
          </a:prstGeom>
        </p:spPr>
      </p:pic>
    </p:spTree>
    <p:extLst>
      <p:ext uri="{BB962C8B-B14F-4D97-AF65-F5344CB8AC3E}">
        <p14:creationId xmlns:p14="http://schemas.microsoft.com/office/powerpoint/2010/main" val="1809502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21</a:t>
            </a:fld>
            <a:endParaRPr lang="en-US" dirty="0"/>
          </a:p>
        </p:txBody>
      </p:sp>
      <p:pic>
        <p:nvPicPr>
          <p:cNvPr id="6" name="Grafik 5" descr="Ein Bild, das Text enthält.&#10;&#10;Automatisch generierte Beschreibung">
            <a:extLst>
              <a:ext uri="{FF2B5EF4-FFF2-40B4-BE49-F238E27FC236}">
                <a16:creationId xmlns:a16="http://schemas.microsoft.com/office/drawing/2014/main" id="{A85FAEF6-A0C8-4147-8F76-017E46D7E611}"/>
              </a:ext>
            </a:extLst>
          </p:cNvPr>
          <p:cNvPicPr>
            <a:picLocks noChangeAspect="1"/>
          </p:cNvPicPr>
          <p:nvPr/>
        </p:nvPicPr>
        <p:blipFill rotWithShape="1">
          <a:blip r:embed="rId3">
            <a:extLst>
              <a:ext uri="{28A0092B-C50C-407E-A947-70E740481C1C}">
                <a14:useLocalDpi xmlns:a14="http://schemas.microsoft.com/office/drawing/2010/main" val="0"/>
              </a:ext>
            </a:extLst>
          </a:blip>
          <a:srcRect l="8345" r="2444"/>
          <a:stretch/>
        </p:blipFill>
        <p:spPr>
          <a:xfrm>
            <a:off x="264796" y="2776790"/>
            <a:ext cx="5831204" cy="1791635"/>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8B18C76B-9252-4EF5-9F10-691F4720BB6B}"/>
              </a:ext>
            </a:extLst>
          </p:cNvPr>
          <p:cNvPicPr>
            <a:picLocks noChangeAspect="1"/>
          </p:cNvPicPr>
          <p:nvPr/>
        </p:nvPicPr>
        <p:blipFill rotWithShape="1">
          <a:blip r:embed="rId4">
            <a:extLst>
              <a:ext uri="{28A0092B-C50C-407E-A947-70E740481C1C}">
                <a14:useLocalDpi xmlns:a14="http://schemas.microsoft.com/office/drawing/2010/main" val="0"/>
              </a:ext>
            </a:extLst>
          </a:blip>
          <a:srcRect t="22919" b="5695"/>
          <a:stretch/>
        </p:blipFill>
        <p:spPr>
          <a:xfrm>
            <a:off x="6220415" y="2018861"/>
            <a:ext cx="5810250" cy="23330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716609D-6BC5-40DF-8676-EC30BDAC83F1}"/>
              </a:ext>
            </a:extLst>
          </p:cNvPr>
          <p:cNvPicPr>
            <a:picLocks noChangeAspect="1"/>
          </p:cNvPicPr>
          <p:nvPr/>
        </p:nvPicPr>
        <p:blipFill rotWithShape="1">
          <a:blip r:embed="rId5">
            <a:extLst>
              <a:ext uri="{28A0092B-C50C-407E-A947-70E740481C1C}">
                <a14:useLocalDpi xmlns:a14="http://schemas.microsoft.com/office/drawing/2010/main" val="0"/>
              </a:ext>
            </a:extLst>
          </a:blip>
          <a:srcRect t="29091" b="16017"/>
          <a:stretch/>
        </p:blipFill>
        <p:spPr>
          <a:xfrm>
            <a:off x="6220415" y="4351923"/>
            <a:ext cx="5802563" cy="1791635"/>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CF54BD8C-A617-44DF-AAB3-C05DF55EA46E}"/>
              </a:ext>
            </a:extLst>
          </p:cNvPr>
          <p:cNvPicPr>
            <a:picLocks noChangeAspect="1"/>
          </p:cNvPicPr>
          <p:nvPr/>
        </p:nvPicPr>
        <p:blipFill rotWithShape="1">
          <a:blip r:embed="rId6">
            <a:extLst>
              <a:ext uri="{28A0092B-C50C-407E-A947-70E740481C1C}">
                <a14:useLocalDpi xmlns:a14="http://schemas.microsoft.com/office/drawing/2010/main" val="0"/>
              </a:ext>
            </a:extLst>
          </a:blip>
          <a:srcRect l="26688" t="25333" r="28798" b="62078"/>
          <a:stretch/>
        </p:blipFill>
        <p:spPr>
          <a:xfrm>
            <a:off x="1503675" y="5012777"/>
            <a:ext cx="3740727" cy="595078"/>
          </a:xfrm>
          <a:prstGeom prst="rect">
            <a:avLst/>
          </a:prstGeom>
        </p:spPr>
      </p:pic>
    </p:spTree>
    <p:extLst>
      <p:ext uri="{BB962C8B-B14F-4D97-AF65-F5344CB8AC3E}">
        <p14:creationId xmlns:p14="http://schemas.microsoft.com/office/powerpoint/2010/main" val="308708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22</a:t>
            </a:fld>
            <a:endParaRPr lang="en-US" dirty="0"/>
          </a:p>
        </p:txBody>
      </p:sp>
      <p:pic>
        <p:nvPicPr>
          <p:cNvPr id="6" name="Grafik 5" descr="Ein Bild, das Text enthält.&#10;&#10;Automatisch generierte Beschreibung">
            <a:extLst>
              <a:ext uri="{FF2B5EF4-FFF2-40B4-BE49-F238E27FC236}">
                <a16:creationId xmlns:a16="http://schemas.microsoft.com/office/drawing/2014/main" id="{CC574EFC-F81E-402D-8C1E-E1AF0EB0D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1349"/>
            <a:ext cx="6590805" cy="1716534"/>
          </a:xfrm>
          <a:prstGeom prst="rect">
            <a:avLst/>
          </a:prstGeom>
        </p:spPr>
      </p:pic>
      <p:pic>
        <p:nvPicPr>
          <p:cNvPr id="8" name="Grafik 7">
            <a:extLst>
              <a:ext uri="{FF2B5EF4-FFF2-40B4-BE49-F238E27FC236}">
                <a16:creationId xmlns:a16="http://schemas.microsoft.com/office/drawing/2014/main" id="{5C6C8F14-CE51-4CA5-9C96-EAD9E3F52407}"/>
              </a:ext>
            </a:extLst>
          </p:cNvPr>
          <p:cNvPicPr>
            <a:picLocks noChangeAspect="1"/>
          </p:cNvPicPr>
          <p:nvPr/>
        </p:nvPicPr>
        <p:blipFill rotWithShape="1">
          <a:blip r:embed="rId4">
            <a:extLst>
              <a:ext uri="{28A0092B-C50C-407E-A947-70E740481C1C}">
                <a14:useLocalDpi xmlns:a14="http://schemas.microsoft.com/office/drawing/2010/main" val="0"/>
              </a:ext>
            </a:extLst>
          </a:blip>
          <a:srcRect l="3301" t="21126" r="1747" b="17922"/>
          <a:stretch/>
        </p:blipFill>
        <p:spPr>
          <a:xfrm>
            <a:off x="5902035" y="2156203"/>
            <a:ext cx="6187045" cy="2226830"/>
          </a:xfrm>
          <a:prstGeom prst="rect">
            <a:avLst/>
          </a:prstGeom>
        </p:spPr>
      </p:pic>
      <p:pic>
        <p:nvPicPr>
          <p:cNvPr id="10" name="Grafik 9">
            <a:extLst>
              <a:ext uri="{FF2B5EF4-FFF2-40B4-BE49-F238E27FC236}">
                <a16:creationId xmlns:a16="http://schemas.microsoft.com/office/drawing/2014/main" id="{0FC7C669-F570-44F8-88B6-969DEAF13ECF}"/>
              </a:ext>
            </a:extLst>
          </p:cNvPr>
          <p:cNvPicPr>
            <a:picLocks noChangeAspect="1"/>
          </p:cNvPicPr>
          <p:nvPr/>
        </p:nvPicPr>
        <p:blipFill rotWithShape="1">
          <a:blip r:embed="rId5">
            <a:extLst>
              <a:ext uri="{28A0092B-C50C-407E-A947-70E740481C1C}">
                <a14:useLocalDpi xmlns:a14="http://schemas.microsoft.com/office/drawing/2010/main" val="0"/>
              </a:ext>
            </a:extLst>
          </a:blip>
          <a:srcRect l="3433" t="43809" r="5519" b="5995"/>
          <a:stretch/>
        </p:blipFill>
        <p:spPr>
          <a:xfrm>
            <a:off x="5902035" y="4457886"/>
            <a:ext cx="6172397" cy="1914098"/>
          </a:xfrm>
          <a:prstGeom prst="rect">
            <a:avLst/>
          </a:prstGeom>
        </p:spPr>
      </p:pic>
      <p:pic>
        <p:nvPicPr>
          <p:cNvPr id="12" name="Grafik 11">
            <a:extLst>
              <a:ext uri="{FF2B5EF4-FFF2-40B4-BE49-F238E27FC236}">
                <a16:creationId xmlns:a16="http://schemas.microsoft.com/office/drawing/2014/main" id="{694B4356-B44D-4DFD-AA90-BC32EC255D3C}"/>
              </a:ext>
            </a:extLst>
          </p:cNvPr>
          <p:cNvPicPr>
            <a:picLocks noChangeAspect="1"/>
          </p:cNvPicPr>
          <p:nvPr/>
        </p:nvPicPr>
        <p:blipFill rotWithShape="1">
          <a:blip r:embed="rId6">
            <a:extLst>
              <a:ext uri="{28A0092B-C50C-407E-A947-70E740481C1C}">
                <a14:useLocalDpi xmlns:a14="http://schemas.microsoft.com/office/drawing/2010/main" val="0"/>
              </a:ext>
            </a:extLst>
          </a:blip>
          <a:srcRect t="20087" b="5995"/>
          <a:stretch/>
        </p:blipFill>
        <p:spPr>
          <a:xfrm>
            <a:off x="403761" y="4141872"/>
            <a:ext cx="5379522" cy="2236746"/>
          </a:xfrm>
          <a:prstGeom prst="rect">
            <a:avLst/>
          </a:prstGeom>
        </p:spPr>
      </p:pic>
    </p:spTree>
    <p:extLst>
      <p:ext uri="{BB962C8B-B14F-4D97-AF65-F5344CB8AC3E}">
        <p14:creationId xmlns:p14="http://schemas.microsoft.com/office/powerpoint/2010/main" val="1272993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23</a:t>
            </a:fld>
            <a:endParaRPr lang="en-US" dirty="0"/>
          </a:p>
        </p:txBody>
      </p:sp>
      <p:pic>
        <p:nvPicPr>
          <p:cNvPr id="10" name="Grafik 9" descr="Ein Bild, das Text enthält.&#10;&#10;Automatisch generierte Beschreibung">
            <a:extLst>
              <a:ext uri="{FF2B5EF4-FFF2-40B4-BE49-F238E27FC236}">
                <a16:creationId xmlns:a16="http://schemas.microsoft.com/office/drawing/2014/main" id="{7AF51C62-DCFC-4B1B-8B66-714EB1330555}"/>
              </a:ext>
            </a:extLst>
          </p:cNvPr>
          <p:cNvPicPr>
            <a:picLocks noChangeAspect="1"/>
          </p:cNvPicPr>
          <p:nvPr/>
        </p:nvPicPr>
        <p:blipFill rotWithShape="1">
          <a:blip r:embed="rId3">
            <a:extLst>
              <a:ext uri="{28A0092B-C50C-407E-A947-70E740481C1C}">
                <a14:useLocalDpi xmlns:a14="http://schemas.microsoft.com/office/drawing/2010/main" val="0"/>
              </a:ext>
            </a:extLst>
          </a:blip>
          <a:srcRect l="4773" t="34632" r="27922" b="25333"/>
          <a:stretch/>
        </p:blipFill>
        <p:spPr>
          <a:xfrm>
            <a:off x="424679" y="2149434"/>
            <a:ext cx="6080167" cy="203435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054C1A1C-789E-41AE-83CE-62F343AF6872}"/>
              </a:ext>
            </a:extLst>
          </p:cNvPr>
          <p:cNvPicPr>
            <a:picLocks noChangeAspect="1"/>
          </p:cNvPicPr>
          <p:nvPr/>
        </p:nvPicPr>
        <p:blipFill rotWithShape="1">
          <a:blip r:embed="rId4">
            <a:extLst>
              <a:ext uri="{28A0092B-C50C-407E-A947-70E740481C1C}">
                <a14:useLocalDpi xmlns:a14="http://schemas.microsoft.com/office/drawing/2010/main" val="0"/>
              </a:ext>
            </a:extLst>
          </a:blip>
          <a:srcRect t="19394" b="11515"/>
          <a:stretch/>
        </p:blipFill>
        <p:spPr>
          <a:xfrm>
            <a:off x="6504846" y="3932081"/>
            <a:ext cx="5343896" cy="2076833"/>
          </a:xfrm>
          <a:prstGeom prst="rect">
            <a:avLst/>
          </a:prstGeom>
        </p:spPr>
      </p:pic>
    </p:spTree>
    <p:extLst>
      <p:ext uri="{BB962C8B-B14F-4D97-AF65-F5344CB8AC3E}">
        <p14:creationId xmlns:p14="http://schemas.microsoft.com/office/powerpoint/2010/main" val="493460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24</a:t>
            </a:fld>
            <a:endParaRPr lang="en-US" dirty="0"/>
          </a:p>
        </p:txBody>
      </p:sp>
      <p:pic>
        <p:nvPicPr>
          <p:cNvPr id="6" name="Grafik 5">
            <a:extLst>
              <a:ext uri="{FF2B5EF4-FFF2-40B4-BE49-F238E27FC236}">
                <a16:creationId xmlns:a16="http://schemas.microsoft.com/office/drawing/2014/main" id="{B975D624-1492-4925-A750-5E9861B6B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0" y="2510729"/>
            <a:ext cx="6921621" cy="1813716"/>
          </a:xfrm>
          <a:prstGeom prst="rect">
            <a:avLst/>
          </a:prstGeom>
        </p:spPr>
      </p:pic>
    </p:spTree>
    <p:extLst>
      <p:ext uri="{BB962C8B-B14F-4D97-AF65-F5344CB8AC3E}">
        <p14:creationId xmlns:p14="http://schemas.microsoft.com/office/powerpoint/2010/main" val="1902851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25</a:t>
            </a:fld>
            <a:endParaRPr lang="en-US" dirty="0"/>
          </a:p>
        </p:txBody>
      </p:sp>
      <p:pic>
        <p:nvPicPr>
          <p:cNvPr id="6" name="Grafik 5" descr="Ein Bild, das Text enthält.&#10;&#10;Automatisch generierte Beschreibung">
            <a:extLst>
              <a:ext uri="{FF2B5EF4-FFF2-40B4-BE49-F238E27FC236}">
                <a16:creationId xmlns:a16="http://schemas.microsoft.com/office/drawing/2014/main" id="{1AE6141A-564C-41F5-A3E6-47DF6121C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65" y="2327340"/>
            <a:ext cx="6888499" cy="1900276"/>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481A5DE-C165-4D10-974C-171023AB989C}"/>
              </a:ext>
            </a:extLst>
          </p:cNvPr>
          <p:cNvPicPr>
            <a:picLocks noChangeAspect="1"/>
          </p:cNvPicPr>
          <p:nvPr/>
        </p:nvPicPr>
        <p:blipFill rotWithShape="1">
          <a:blip r:embed="rId4">
            <a:extLst>
              <a:ext uri="{28A0092B-C50C-407E-A947-70E740481C1C}">
                <a14:useLocalDpi xmlns:a14="http://schemas.microsoft.com/office/drawing/2010/main" val="0"/>
              </a:ext>
            </a:extLst>
          </a:blip>
          <a:srcRect t="45194" r="77110" b="46840"/>
          <a:stretch/>
        </p:blipFill>
        <p:spPr>
          <a:xfrm>
            <a:off x="5033950" y="4574376"/>
            <a:ext cx="6175937" cy="1208907"/>
          </a:xfrm>
          <a:prstGeom prst="rect">
            <a:avLst/>
          </a:prstGeom>
        </p:spPr>
      </p:pic>
    </p:spTree>
    <p:extLst>
      <p:ext uri="{BB962C8B-B14F-4D97-AF65-F5344CB8AC3E}">
        <p14:creationId xmlns:p14="http://schemas.microsoft.com/office/powerpoint/2010/main" val="3469828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lstStyle/>
          <a:p>
            <a:r>
              <a:rPr lang="de-DE" dirty="0"/>
              <a:t>Coding</a:t>
            </a: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a:xfrm>
            <a:off x="1097280" y="4663440"/>
            <a:ext cx="10504910" cy="1143000"/>
          </a:xfrm>
        </p:spPr>
        <p:txBody>
          <a:bodyPr>
            <a:normAutofit/>
          </a:bodyPr>
          <a:lstStyle/>
          <a:p>
            <a:r>
              <a:rPr lang="de-DE" sz="2000" dirty="0"/>
              <a:t>Den code dazu </a:t>
            </a:r>
            <a:r>
              <a:rPr lang="de-DE" sz="2000" dirty="0" err="1"/>
              <a:t>findeN</a:t>
            </a:r>
            <a:r>
              <a:rPr lang="de-DE" sz="2000" dirty="0"/>
              <a:t> SIE in UNSEREM </a:t>
            </a:r>
            <a:r>
              <a:rPr lang="de-DE" sz="2000" dirty="0" err="1"/>
              <a:t>githuB</a:t>
            </a:r>
            <a:r>
              <a:rPr lang="de-DE" sz="2000" dirty="0"/>
              <a:t>: </a:t>
            </a:r>
            <a:br>
              <a:rPr lang="de-DE" sz="2000" dirty="0"/>
            </a:br>
            <a:r>
              <a:rPr lang="de-DE" sz="1400" dirty="0"/>
              <a:t>* </a:t>
            </a:r>
            <a:r>
              <a:rPr lang="de-DE" sz="1400" dirty="0">
                <a:hlinkClick r:id="rId3"/>
              </a:rPr>
              <a:t>EPWS2020SerttasPlackenhohn/Coding at </a:t>
            </a:r>
            <a:r>
              <a:rPr lang="de-DE" sz="1400" dirty="0" err="1">
                <a:hlinkClick r:id="rId3"/>
              </a:rPr>
              <a:t>main</a:t>
            </a:r>
            <a:r>
              <a:rPr lang="de-DE" sz="1400" dirty="0">
                <a:hlinkClick r:id="rId3"/>
              </a:rPr>
              <a:t> · Kplacken/EPWS2020SerttasPlackenhohn (github.com) </a:t>
            </a:r>
            <a:endParaRPr lang="de-DE" sz="1400"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26</a:t>
            </a:fld>
            <a:endParaRPr lang="en-US" dirty="0"/>
          </a:p>
        </p:txBody>
      </p:sp>
    </p:spTree>
    <p:extLst>
      <p:ext uri="{BB962C8B-B14F-4D97-AF65-F5344CB8AC3E}">
        <p14:creationId xmlns:p14="http://schemas.microsoft.com/office/powerpoint/2010/main" val="399139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latin typeface="-apple-system"/>
            </a:endParaRP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Styleguide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27</a:t>
            </a:fld>
            <a:endParaRPr lang="en-US" dirty="0"/>
          </a:p>
        </p:txBody>
      </p:sp>
    </p:spTree>
    <p:extLst>
      <p:ext uri="{BB962C8B-B14F-4D97-AF65-F5344CB8AC3E}">
        <p14:creationId xmlns:p14="http://schemas.microsoft.com/office/powerpoint/2010/main" val="2280227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Allgemein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28</a:t>
            </a:fld>
            <a:endParaRPr lang="en-US"/>
          </a:p>
        </p:txBody>
      </p:sp>
      <p:sp>
        <p:nvSpPr>
          <p:cNvPr id="4" name="Textfeld 3">
            <a:extLst>
              <a:ext uri="{FF2B5EF4-FFF2-40B4-BE49-F238E27FC236}">
                <a16:creationId xmlns:a16="http://schemas.microsoft.com/office/drawing/2014/main" id="{2B3D4B3D-5DA1-482C-A158-31187E396240}"/>
              </a:ext>
            </a:extLst>
          </p:cNvPr>
          <p:cNvSpPr txBox="1"/>
          <p:nvPr/>
        </p:nvSpPr>
        <p:spPr>
          <a:xfrm>
            <a:off x="1097279" y="4143314"/>
            <a:ext cx="2280062" cy="523220"/>
          </a:xfrm>
          <a:prstGeom prst="rect">
            <a:avLst/>
          </a:prstGeom>
          <a:noFill/>
        </p:spPr>
        <p:txBody>
          <a:bodyPr wrap="square" rtlCol="0">
            <a:spAutoFit/>
          </a:bodyPr>
          <a:lstStyle/>
          <a:p>
            <a:r>
              <a:rPr lang="de-DE" sz="2800" u="sng" dirty="0"/>
              <a:t>Farben</a:t>
            </a:r>
          </a:p>
        </p:txBody>
      </p:sp>
      <p:sp>
        <p:nvSpPr>
          <p:cNvPr id="7" name="Rechteck 6">
            <a:extLst>
              <a:ext uri="{FF2B5EF4-FFF2-40B4-BE49-F238E27FC236}">
                <a16:creationId xmlns:a16="http://schemas.microsoft.com/office/drawing/2014/main" id="{F66146BB-E3A4-4240-899B-DF5C94E774C9}"/>
              </a:ext>
            </a:extLst>
          </p:cNvPr>
          <p:cNvSpPr/>
          <p:nvPr/>
        </p:nvSpPr>
        <p:spPr>
          <a:xfrm>
            <a:off x="1175657" y="4682426"/>
            <a:ext cx="807522" cy="734111"/>
          </a:xfrm>
          <a:prstGeom prst="rect">
            <a:avLst/>
          </a:prstGeom>
          <a:solidFill>
            <a:srgbClr val="F18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FF00"/>
              </a:solidFill>
            </a:endParaRPr>
          </a:p>
        </p:txBody>
      </p:sp>
      <p:sp>
        <p:nvSpPr>
          <p:cNvPr id="8" name="Rechteck 7">
            <a:extLst>
              <a:ext uri="{FF2B5EF4-FFF2-40B4-BE49-F238E27FC236}">
                <a16:creationId xmlns:a16="http://schemas.microsoft.com/office/drawing/2014/main" id="{436EEE7C-5976-4F87-9B83-79D3B03EBAD9}"/>
              </a:ext>
            </a:extLst>
          </p:cNvPr>
          <p:cNvSpPr/>
          <p:nvPr/>
        </p:nvSpPr>
        <p:spPr>
          <a:xfrm>
            <a:off x="2147454" y="4682425"/>
            <a:ext cx="807522" cy="734111"/>
          </a:xfrm>
          <a:prstGeom prst="rect">
            <a:avLst/>
          </a:prstGeom>
          <a:solidFill>
            <a:srgbClr val="EAB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69FDA805-DBDE-4277-82D0-06C35C20D6E0}"/>
              </a:ext>
            </a:extLst>
          </p:cNvPr>
          <p:cNvSpPr/>
          <p:nvPr/>
        </p:nvSpPr>
        <p:spPr>
          <a:xfrm>
            <a:off x="3119251" y="4682425"/>
            <a:ext cx="807522" cy="734111"/>
          </a:xfrm>
          <a:prstGeom prst="rect">
            <a:avLst/>
          </a:prstGeom>
          <a:solidFill>
            <a:srgbClr val="FBE2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BDDD54C6-88D2-4D30-A553-43FAC5223CBE}"/>
              </a:ext>
            </a:extLst>
          </p:cNvPr>
          <p:cNvSpPr/>
          <p:nvPr/>
        </p:nvSpPr>
        <p:spPr>
          <a:xfrm>
            <a:off x="4091048" y="4679457"/>
            <a:ext cx="807522" cy="73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CC92AA6-B55A-4024-82FC-3FA5F6F4D328}"/>
              </a:ext>
            </a:extLst>
          </p:cNvPr>
          <p:cNvSpPr/>
          <p:nvPr/>
        </p:nvSpPr>
        <p:spPr>
          <a:xfrm>
            <a:off x="4091048" y="4682425"/>
            <a:ext cx="807522" cy="734111"/>
          </a:xfrm>
          <a:prstGeom prst="rect">
            <a:avLst/>
          </a:prstGeom>
          <a:solidFill>
            <a:srgbClr val="71C8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D39F3567-9AA5-4B17-AA27-64A415955535}"/>
              </a:ext>
            </a:extLst>
          </p:cNvPr>
          <p:cNvSpPr/>
          <p:nvPr/>
        </p:nvSpPr>
        <p:spPr>
          <a:xfrm>
            <a:off x="5062845" y="4679457"/>
            <a:ext cx="807522" cy="734111"/>
          </a:xfrm>
          <a:prstGeom prst="rect">
            <a:avLst/>
          </a:prstGeom>
          <a:solidFill>
            <a:srgbClr val="869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1F9214C-5BA2-4D9B-B991-BA99B5B12325}"/>
              </a:ext>
            </a:extLst>
          </p:cNvPr>
          <p:cNvSpPr/>
          <p:nvPr/>
        </p:nvSpPr>
        <p:spPr>
          <a:xfrm>
            <a:off x="6034642" y="4679457"/>
            <a:ext cx="807522" cy="734111"/>
          </a:xfrm>
          <a:prstGeom prst="rect">
            <a:avLst/>
          </a:prstGeom>
          <a:solidFill>
            <a:srgbClr val="BF8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118FE942-8044-4AB8-A291-D51C048BB20A}"/>
              </a:ext>
            </a:extLst>
          </p:cNvPr>
          <p:cNvSpPr/>
          <p:nvPr/>
        </p:nvSpPr>
        <p:spPr>
          <a:xfrm>
            <a:off x="6982689" y="4679457"/>
            <a:ext cx="807522" cy="734111"/>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Rechteck 14">
            <a:extLst>
              <a:ext uri="{FF2B5EF4-FFF2-40B4-BE49-F238E27FC236}">
                <a16:creationId xmlns:a16="http://schemas.microsoft.com/office/drawing/2014/main" id="{4D48E7F2-D967-46EF-9498-E3123101A782}"/>
              </a:ext>
            </a:extLst>
          </p:cNvPr>
          <p:cNvSpPr/>
          <p:nvPr/>
        </p:nvSpPr>
        <p:spPr>
          <a:xfrm>
            <a:off x="7930736" y="4679457"/>
            <a:ext cx="807522" cy="734111"/>
          </a:xfrm>
          <a:prstGeom prst="rect">
            <a:avLst/>
          </a:prstGeom>
          <a:solidFill>
            <a:srgbClr val="ECE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8C205E86-A22E-4E13-A009-13CE2EE4DDD8}"/>
              </a:ext>
            </a:extLst>
          </p:cNvPr>
          <p:cNvSpPr/>
          <p:nvPr/>
        </p:nvSpPr>
        <p:spPr>
          <a:xfrm>
            <a:off x="8878783" y="4679457"/>
            <a:ext cx="807522" cy="7341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95FC04FC-7AFF-4FEB-9E8E-CBD333E65343}"/>
              </a:ext>
            </a:extLst>
          </p:cNvPr>
          <p:cNvSpPr/>
          <p:nvPr/>
        </p:nvSpPr>
        <p:spPr>
          <a:xfrm>
            <a:off x="9826830" y="4679457"/>
            <a:ext cx="807522" cy="734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Schriftarten</a:t>
            </a:r>
          </a:p>
        </p:txBody>
      </p:sp>
      <p:sp>
        <p:nvSpPr>
          <p:cNvPr id="19" name="Textfeld 18">
            <a:extLst>
              <a:ext uri="{FF2B5EF4-FFF2-40B4-BE49-F238E27FC236}">
                <a16:creationId xmlns:a16="http://schemas.microsoft.com/office/drawing/2014/main" id="{6DC08DE1-3C78-45AE-8401-B2EB0DF1ED98}"/>
              </a:ext>
            </a:extLst>
          </p:cNvPr>
          <p:cNvSpPr txBox="1"/>
          <p:nvPr/>
        </p:nvSpPr>
        <p:spPr>
          <a:xfrm>
            <a:off x="1083495" y="2892003"/>
            <a:ext cx="4529716" cy="363736"/>
          </a:xfrm>
          <a:prstGeom prst="rect">
            <a:avLst/>
          </a:prstGeom>
          <a:noFill/>
        </p:spPr>
        <p:txBody>
          <a:bodyPr wrap="square" rtlCol="0">
            <a:spAutoFit/>
          </a:bodyPr>
          <a:lstStyle/>
          <a:p>
            <a:r>
              <a:rPr lang="de-DE" sz="2000" b="1" dirty="0"/>
              <a:t>Überschriften, Text</a:t>
            </a:r>
            <a:r>
              <a:rPr lang="de-DE" sz="2000" dirty="0"/>
              <a:t>: IMB </a:t>
            </a:r>
            <a:r>
              <a:rPr lang="de-DE" sz="2000" dirty="0" err="1"/>
              <a:t>Plex</a:t>
            </a:r>
            <a:r>
              <a:rPr lang="de-DE" sz="2000" dirty="0"/>
              <a:t> Sans</a:t>
            </a:r>
          </a:p>
        </p:txBody>
      </p:sp>
      <p:sp>
        <p:nvSpPr>
          <p:cNvPr id="20" name="Textfeld 19">
            <a:extLst>
              <a:ext uri="{FF2B5EF4-FFF2-40B4-BE49-F238E27FC236}">
                <a16:creationId xmlns:a16="http://schemas.microsoft.com/office/drawing/2014/main" id="{9B9B7C36-F968-4A25-A151-B10544F9CE2E}"/>
              </a:ext>
            </a:extLst>
          </p:cNvPr>
          <p:cNvSpPr txBox="1"/>
          <p:nvPr/>
        </p:nvSpPr>
        <p:spPr>
          <a:xfrm>
            <a:off x="1083496" y="3194893"/>
            <a:ext cx="5161016" cy="363736"/>
          </a:xfrm>
          <a:prstGeom prst="rect">
            <a:avLst/>
          </a:prstGeom>
          <a:noFill/>
        </p:spPr>
        <p:txBody>
          <a:bodyPr wrap="square" rtlCol="0">
            <a:spAutoFit/>
          </a:bodyPr>
          <a:lstStyle/>
          <a:p>
            <a:r>
              <a:rPr lang="de-DE" sz="2000" b="1" dirty="0"/>
              <a:t>Auf den Grafiken – Überschrift</a:t>
            </a:r>
            <a:r>
              <a:rPr lang="de-DE" sz="2000" dirty="0"/>
              <a:t>: Bodoni FLF</a:t>
            </a:r>
          </a:p>
        </p:txBody>
      </p:sp>
      <p:sp>
        <p:nvSpPr>
          <p:cNvPr id="21" name="Textfeld 20">
            <a:extLst>
              <a:ext uri="{FF2B5EF4-FFF2-40B4-BE49-F238E27FC236}">
                <a16:creationId xmlns:a16="http://schemas.microsoft.com/office/drawing/2014/main" id="{D26A1677-5D71-4561-B1E5-33901CAEAFCD}"/>
              </a:ext>
            </a:extLst>
          </p:cNvPr>
          <p:cNvSpPr txBox="1"/>
          <p:nvPr/>
        </p:nvSpPr>
        <p:spPr>
          <a:xfrm>
            <a:off x="1083495" y="3518871"/>
            <a:ext cx="6016039" cy="363736"/>
          </a:xfrm>
          <a:prstGeom prst="rect">
            <a:avLst/>
          </a:prstGeom>
          <a:noFill/>
        </p:spPr>
        <p:txBody>
          <a:bodyPr wrap="square" rtlCol="0">
            <a:spAutoFit/>
          </a:bodyPr>
          <a:lstStyle/>
          <a:p>
            <a:r>
              <a:rPr lang="de-DE" sz="2000" b="1" dirty="0"/>
              <a:t>Auf den Grafiken – Unterüberschrift</a:t>
            </a:r>
            <a:r>
              <a:rPr lang="de-DE" sz="2000" dirty="0"/>
              <a:t>: Poppins Medium</a:t>
            </a:r>
          </a:p>
        </p:txBody>
      </p:sp>
      <p:sp>
        <p:nvSpPr>
          <p:cNvPr id="23" name="Textfeld 22">
            <a:extLst>
              <a:ext uri="{FF2B5EF4-FFF2-40B4-BE49-F238E27FC236}">
                <a16:creationId xmlns:a16="http://schemas.microsoft.com/office/drawing/2014/main" id="{82CD1068-6F45-4E10-A94F-631816144AEB}"/>
              </a:ext>
            </a:extLst>
          </p:cNvPr>
          <p:cNvSpPr txBox="1"/>
          <p:nvPr/>
        </p:nvSpPr>
        <p:spPr>
          <a:xfrm>
            <a:off x="1097279" y="2552739"/>
            <a:ext cx="4529716" cy="400110"/>
          </a:xfrm>
          <a:prstGeom prst="rect">
            <a:avLst/>
          </a:prstGeom>
          <a:noFill/>
        </p:spPr>
        <p:txBody>
          <a:bodyPr wrap="square" rtlCol="0">
            <a:spAutoFit/>
          </a:bodyPr>
          <a:lstStyle/>
          <a:p>
            <a:r>
              <a:rPr lang="de-DE" sz="2000" b="1" dirty="0"/>
              <a:t>Logo (Name)</a:t>
            </a:r>
            <a:r>
              <a:rPr lang="de-DE" sz="2000" dirty="0"/>
              <a:t>: </a:t>
            </a:r>
            <a:r>
              <a:rPr lang="de-DE" sz="2000" dirty="0" err="1"/>
              <a:t>Damion</a:t>
            </a:r>
            <a:endParaRPr lang="de-DE" sz="2000" dirty="0"/>
          </a:p>
        </p:txBody>
      </p:sp>
    </p:spTree>
    <p:extLst>
      <p:ext uri="{BB962C8B-B14F-4D97-AF65-F5344CB8AC3E}">
        <p14:creationId xmlns:p14="http://schemas.microsoft.com/office/powerpoint/2010/main" val="2382006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Allgemein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29</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Icons</a:t>
            </a:r>
          </a:p>
        </p:txBody>
      </p:sp>
      <p:pic>
        <p:nvPicPr>
          <p:cNvPr id="30" name="Grafik 29" descr="Ein Bild, das Text, Uhr, Vektorgrafiken enthält.&#10;&#10;Automatisch generierte Beschreibung">
            <a:extLst>
              <a:ext uri="{FF2B5EF4-FFF2-40B4-BE49-F238E27FC236}">
                <a16:creationId xmlns:a16="http://schemas.microsoft.com/office/drawing/2014/main" id="{A85DA95A-D418-469F-8C5E-D3775349BE21}"/>
              </a:ext>
            </a:extLst>
          </p:cNvPr>
          <p:cNvPicPr>
            <a:picLocks noChangeAspect="1"/>
          </p:cNvPicPr>
          <p:nvPr/>
        </p:nvPicPr>
        <p:blipFill rotWithShape="1">
          <a:blip r:embed="rId3">
            <a:extLst>
              <a:ext uri="{28A0092B-C50C-407E-A947-70E740481C1C}">
                <a14:useLocalDpi xmlns:a14="http://schemas.microsoft.com/office/drawing/2010/main" val="0"/>
              </a:ext>
            </a:extLst>
          </a:blip>
          <a:srcRect b="44907"/>
          <a:stretch/>
        </p:blipFill>
        <p:spPr>
          <a:xfrm>
            <a:off x="712448" y="2768783"/>
            <a:ext cx="4702110" cy="2146566"/>
          </a:xfrm>
          <a:prstGeom prst="rect">
            <a:avLst/>
          </a:prstGeom>
        </p:spPr>
      </p:pic>
      <p:pic>
        <p:nvPicPr>
          <p:cNvPr id="32" name="Grafik 31">
            <a:extLst>
              <a:ext uri="{FF2B5EF4-FFF2-40B4-BE49-F238E27FC236}">
                <a16:creationId xmlns:a16="http://schemas.microsoft.com/office/drawing/2014/main" id="{653494F2-DDE6-4ED8-B2B3-3C90E5F55DFE}"/>
              </a:ext>
            </a:extLst>
          </p:cNvPr>
          <p:cNvPicPr>
            <a:picLocks noChangeAspect="1"/>
          </p:cNvPicPr>
          <p:nvPr/>
        </p:nvPicPr>
        <p:blipFill rotWithShape="1">
          <a:blip r:embed="rId4">
            <a:extLst>
              <a:ext uri="{28A0092B-C50C-407E-A947-70E740481C1C}">
                <a14:useLocalDpi xmlns:a14="http://schemas.microsoft.com/office/drawing/2010/main" val="0"/>
              </a:ext>
            </a:extLst>
          </a:blip>
          <a:srcRect r="50868"/>
          <a:stretch/>
        </p:blipFill>
        <p:spPr>
          <a:xfrm>
            <a:off x="4943801" y="2892625"/>
            <a:ext cx="6829791" cy="1810003"/>
          </a:xfrm>
          <a:prstGeom prst="rect">
            <a:avLst/>
          </a:prstGeom>
        </p:spPr>
      </p:pic>
    </p:spTree>
    <p:extLst>
      <p:ext uri="{BB962C8B-B14F-4D97-AF65-F5344CB8AC3E}">
        <p14:creationId xmlns:p14="http://schemas.microsoft.com/office/powerpoint/2010/main" val="3611869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2E36D4-F4B4-468C-A22F-C0B64D0DC470}"/>
              </a:ext>
            </a:extLst>
          </p:cNvPr>
          <p:cNvSpPr>
            <a:spLocks noGrp="1"/>
          </p:cNvSpPr>
          <p:nvPr>
            <p:ph type="title"/>
          </p:nvPr>
        </p:nvSpPr>
        <p:spPr/>
        <p:txBody>
          <a:bodyPr/>
          <a:lstStyle/>
          <a:p>
            <a:r>
              <a:rPr lang="de-DE" dirty="0"/>
              <a:t>Vermerk:</a:t>
            </a:r>
          </a:p>
        </p:txBody>
      </p:sp>
      <p:sp>
        <p:nvSpPr>
          <p:cNvPr id="3" name="Foliennummernplatzhalter 2">
            <a:extLst>
              <a:ext uri="{FF2B5EF4-FFF2-40B4-BE49-F238E27FC236}">
                <a16:creationId xmlns:a16="http://schemas.microsoft.com/office/drawing/2014/main" id="{A4034147-4E4F-45E6-AEBD-DC5BBF65CC8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
        <p:nvSpPr>
          <p:cNvPr id="5" name="Textfeld 4">
            <a:extLst>
              <a:ext uri="{FF2B5EF4-FFF2-40B4-BE49-F238E27FC236}">
                <a16:creationId xmlns:a16="http://schemas.microsoft.com/office/drawing/2014/main" id="{DB63D29E-4337-4C4F-B124-969A5AA18458}"/>
              </a:ext>
            </a:extLst>
          </p:cNvPr>
          <p:cNvSpPr txBox="1"/>
          <p:nvPr/>
        </p:nvSpPr>
        <p:spPr>
          <a:xfrm>
            <a:off x="1097280" y="3076435"/>
            <a:ext cx="10058400" cy="938719"/>
          </a:xfrm>
          <a:prstGeom prst="rect">
            <a:avLst/>
          </a:prstGeom>
          <a:noFill/>
        </p:spPr>
        <p:txBody>
          <a:bodyPr wrap="square" rtlCol="0">
            <a:spAutoFit/>
          </a:bodyPr>
          <a:lstStyle/>
          <a:p>
            <a:pPr algn="ctr"/>
            <a:r>
              <a:rPr lang="de-DE" sz="2700" dirty="0"/>
              <a:t>Die </a:t>
            </a:r>
            <a:r>
              <a:rPr lang="de-DE" sz="2800" b="0" i="0" dirty="0">
                <a:solidFill>
                  <a:srgbClr val="24292E"/>
                </a:solidFill>
                <a:effectLst/>
                <a:latin typeface="-apple-system"/>
              </a:rPr>
              <a:t>Modellierungsbegründungen</a:t>
            </a:r>
            <a:r>
              <a:rPr lang="de-DE" sz="2700" dirty="0"/>
              <a:t> finden Sie unter den jeweiligen Folien in den Notizen!!</a:t>
            </a:r>
          </a:p>
        </p:txBody>
      </p:sp>
    </p:spTree>
    <p:extLst>
      <p:ext uri="{BB962C8B-B14F-4D97-AF65-F5344CB8AC3E}">
        <p14:creationId xmlns:p14="http://schemas.microsoft.com/office/powerpoint/2010/main" val="4597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Allgemein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30</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10382272" cy="523220"/>
          </a:xfrm>
          <a:prstGeom prst="rect">
            <a:avLst/>
          </a:prstGeom>
          <a:noFill/>
        </p:spPr>
        <p:txBody>
          <a:bodyPr wrap="square" rtlCol="0">
            <a:spAutoFit/>
          </a:bodyPr>
          <a:lstStyle/>
          <a:p>
            <a:r>
              <a:rPr lang="de-DE" sz="2800" u="sng" dirty="0"/>
              <a:t>Buttons/ Auswahllisten/ Eingabefeld/ Textfeld</a:t>
            </a:r>
          </a:p>
        </p:txBody>
      </p:sp>
      <p:pic>
        <p:nvPicPr>
          <p:cNvPr id="5" name="Grafik 4" descr="Ein Bild, das Text enthält.&#10;&#10;Automatisch generierte Beschreibung">
            <a:extLst>
              <a:ext uri="{FF2B5EF4-FFF2-40B4-BE49-F238E27FC236}">
                <a16:creationId xmlns:a16="http://schemas.microsoft.com/office/drawing/2014/main" id="{961F6811-DBA3-45D2-A695-B324FB146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5062" y="2759805"/>
            <a:ext cx="4242835" cy="3515706"/>
          </a:xfrm>
          <a:prstGeom prst="rect">
            <a:avLst/>
          </a:prstGeom>
        </p:spPr>
      </p:pic>
    </p:spTree>
    <p:extLst>
      <p:ext uri="{BB962C8B-B14F-4D97-AF65-F5344CB8AC3E}">
        <p14:creationId xmlns:p14="http://schemas.microsoft.com/office/powerpoint/2010/main" val="483308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Anmelden / Registrieren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31</a:t>
            </a:fld>
            <a:endParaRPr lang="en-US" dirty="0"/>
          </a:p>
        </p:txBody>
      </p:sp>
    </p:spTree>
    <p:extLst>
      <p:ext uri="{BB962C8B-B14F-4D97-AF65-F5344CB8AC3E}">
        <p14:creationId xmlns:p14="http://schemas.microsoft.com/office/powerpoint/2010/main" val="2724361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Anmelden</a:t>
            </a:r>
          </a:p>
        </p:txBody>
      </p:sp>
      <p:pic>
        <p:nvPicPr>
          <p:cNvPr id="6" name="Grafik 5">
            <a:extLst>
              <a:ext uri="{FF2B5EF4-FFF2-40B4-BE49-F238E27FC236}">
                <a16:creationId xmlns:a16="http://schemas.microsoft.com/office/drawing/2014/main" id="{E05C7183-3704-4B44-9851-13F3A097B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32</a:t>
            </a:fld>
            <a:endParaRPr lang="en-US"/>
          </a:p>
        </p:txBody>
      </p:sp>
    </p:spTree>
    <p:extLst>
      <p:ext uri="{BB962C8B-B14F-4D97-AF65-F5344CB8AC3E}">
        <p14:creationId xmlns:p14="http://schemas.microsoft.com/office/powerpoint/2010/main" val="1731990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Registrieren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33</a:t>
            </a:fld>
            <a:endParaRPr lang="en-US"/>
          </a:p>
        </p:txBody>
      </p:sp>
      <p:pic>
        <p:nvPicPr>
          <p:cNvPr id="6" name="Grafik 5">
            <a:extLst>
              <a:ext uri="{FF2B5EF4-FFF2-40B4-BE49-F238E27FC236}">
                <a16:creationId xmlns:a16="http://schemas.microsoft.com/office/drawing/2014/main" id="{795239D6-43DE-4AC9-BED0-A1A0D993C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852" y="2101932"/>
            <a:ext cx="6766296" cy="3806042"/>
          </a:xfrm>
          <a:prstGeom prst="rect">
            <a:avLst/>
          </a:prstGeom>
        </p:spPr>
      </p:pic>
    </p:spTree>
    <p:extLst>
      <p:ext uri="{BB962C8B-B14F-4D97-AF65-F5344CB8AC3E}">
        <p14:creationId xmlns:p14="http://schemas.microsoft.com/office/powerpoint/2010/main" val="164250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Startseite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34</a:t>
            </a:fld>
            <a:endParaRPr lang="en-US" dirty="0"/>
          </a:p>
        </p:txBody>
      </p:sp>
    </p:spTree>
    <p:extLst>
      <p:ext uri="{BB962C8B-B14F-4D97-AF65-F5344CB8AC3E}">
        <p14:creationId xmlns:p14="http://schemas.microsoft.com/office/powerpoint/2010/main" val="1087530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35</a:t>
            </a:fld>
            <a:endParaRPr lang="en-US"/>
          </a:p>
        </p:txBody>
      </p:sp>
      <p:pic>
        <p:nvPicPr>
          <p:cNvPr id="5" name="Grafik 4">
            <a:extLst>
              <a:ext uri="{FF2B5EF4-FFF2-40B4-BE49-F238E27FC236}">
                <a16:creationId xmlns:a16="http://schemas.microsoft.com/office/drawing/2014/main" id="{2F7F11D3-02F5-4F59-9CA9-F17D43CF3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850" y="2202577"/>
            <a:ext cx="6718300" cy="3779044"/>
          </a:xfrm>
          <a:prstGeom prst="rect">
            <a:avLst/>
          </a:prstGeom>
        </p:spPr>
      </p:pic>
    </p:spTree>
    <p:extLst>
      <p:ext uri="{BB962C8B-B14F-4D97-AF65-F5344CB8AC3E}">
        <p14:creationId xmlns:p14="http://schemas.microsoft.com/office/powerpoint/2010/main" val="208720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8" name="Grafik 7" descr="Ein Bild, das Text enthält.&#10;&#10;Automatisch generierte Beschreibung">
            <a:extLst>
              <a:ext uri="{FF2B5EF4-FFF2-40B4-BE49-F238E27FC236}">
                <a16:creationId xmlns:a16="http://schemas.microsoft.com/office/drawing/2014/main" id="{BC1AC3A9-43E4-4845-B556-7A0E81339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36</a:t>
            </a:fld>
            <a:endParaRPr lang="en-US"/>
          </a:p>
        </p:txBody>
      </p:sp>
    </p:spTree>
    <p:extLst>
      <p:ext uri="{BB962C8B-B14F-4D97-AF65-F5344CB8AC3E}">
        <p14:creationId xmlns:p14="http://schemas.microsoft.com/office/powerpoint/2010/main" val="225017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370D05D-3F26-4CE9-9A3C-8C721452A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37</a:t>
            </a:fld>
            <a:endParaRPr lang="en-US"/>
          </a:p>
        </p:txBody>
      </p:sp>
    </p:spTree>
    <p:extLst>
      <p:ext uri="{BB962C8B-B14F-4D97-AF65-F5344CB8AC3E}">
        <p14:creationId xmlns:p14="http://schemas.microsoft.com/office/powerpoint/2010/main" val="977236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a:extLst>
              <a:ext uri="{FF2B5EF4-FFF2-40B4-BE49-F238E27FC236}">
                <a16:creationId xmlns:a16="http://schemas.microsoft.com/office/drawing/2014/main" id="{CC02C760-053E-4AAA-A7FA-D1FF81684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38</a:t>
            </a:fld>
            <a:endParaRPr lang="en-US"/>
          </a:p>
        </p:txBody>
      </p:sp>
    </p:spTree>
    <p:extLst>
      <p:ext uri="{BB962C8B-B14F-4D97-AF65-F5344CB8AC3E}">
        <p14:creationId xmlns:p14="http://schemas.microsoft.com/office/powerpoint/2010/main" val="3898314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26A4F73-7359-4042-8298-C29798FA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39</a:t>
            </a:fld>
            <a:endParaRPr lang="en-US"/>
          </a:p>
        </p:txBody>
      </p:sp>
    </p:spTree>
    <p:extLst>
      <p:ext uri="{BB962C8B-B14F-4D97-AF65-F5344CB8AC3E}">
        <p14:creationId xmlns:p14="http://schemas.microsoft.com/office/powerpoint/2010/main" val="1116444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a:bodyPr>
          <a:lstStyle/>
          <a:p>
            <a:pPr marL="457200" indent="-457200">
              <a:buFont typeface="+mj-lt"/>
              <a:buAutoNum type="arabicPeriod"/>
            </a:pPr>
            <a:r>
              <a:rPr lang="de-DE" dirty="0">
                <a:latin typeface="-apple-system"/>
              </a:rPr>
              <a:t>Anwendungslogik</a:t>
            </a:r>
          </a:p>
          <a:p>
            <a:pPr marL="457200" indent="-457200">
              <a:buFont typeface="+mj-lt"/>
              <a:buAutoNum type="arabicPeriod"/>
            </a:pPr>
            <a:r>
              <a:rPr lang="de-DE" dirty="0">
                <a:latin typeface="-apple-system"/>
              </a:rPr>
              <a:t>Use-Case</a:t>
            </a:r>
          </a:p>
          <a:p>
            <a:pPr marL="457200" indent="-457200">
              <a:buFont typeface="+mj-lt"/>
              <a:buAutoNum type="arabicPeriod"/>
            </a:pPr>
            <a:r>
              <a:rPr lang="de-DE" dirty="0">
                <a:latin typeface="-apple-system"/>
              </a:rPr>
              <a:t>Durchgeführte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Technische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Funktionale </a:t>
            </a:r>
            <a:r>
              <a:rPr lang="de-DE" dirty="0" err="1">
                <a:latin typeface="-apple-system"/>
              </a:rPr>
              <a:t>PoCs</a:t>
            </a:r>
            <a:endParaRPr lang="de-DE" dirty="0">
              <a:latin typeface="-apple-system"/>
            </a:endParaRPr>
          </a:p>
          <a:p>
            <a:pPr marL="457200" indent="-457200">
              <a:buFont typeface="+mj-lt"/>
              <a:buAutoNum type="arabicPeriod"/>
            </a:pPr>
            <a:r>
              <a:rPr lang="de-DE" b="0" i="0" dirty="0">
                <a:solidFill>
                  <a:srgbClr val="24292E"/>
                </a:solidFill>
                <a:effectLst/>
                <a:latin typeface="-apple-system"/>
              </a:rPr>
              <a:t>Coding</a:t>
            </a:r>
          </a:p>
          <a:p>
            <a:pPr marL="457200" indent="-457200">
              <a:buFont typeface="+mj-lt"/>
              <a:buAutoNum type="arabicPeriod"/>
            </a:pPr>
            <a:r>
              <a:rPr lang="de-DE" b="0" i="0" dirty="0">
                <a:solidFill>
                  <a:srgbClr val="24292E"/>
                </a:solidFill>
                <a:effectLst/>
                <a:latin typeface="-apple-system"/>
              </a:rPr>
              <a:t>Erster vertikaler Rapid Prototype</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9956FE41-2F8D-43DB-8596-FA803324A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40</a:t>
            </a:fld>
            <a:endParaRPr lang="en-US"/>
          </a:p>
        </p:txBody>
      </p:sp>
    </p:spTree>
    <p:extLst>
      <p:ext uri="{BB962C8B-B14F-4D97-AF65-F5344CB8AC3E}">
        <p14:creationId xmlns:p14="http://schemas.microsoft.com/office/powerpoint/2010/main" val="352351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73339580-7AEF-4A89-AF98-384A1248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41</a:t>
            </a:fld>
            <a:endParaRPr lang="en-US"/>
          </a:p>
        </p:txBody>
      </p:sp>
    </p:spTree>
    <p:extLst>
      <p:ext uri="{BB962C8B-B14F-4D97-AF65-F5344CB8AC3E}">
        <p14:creationId xmlns:p14="http://schemas.microsoft.com/office/powerpoint/2010/main" val="4058132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Dropdown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42</a:t>
            </a:fld>
            <a:endParaRPr lang="en-US" dirty="0"/>
          </a:p>
        </p:txBody>
      </p:sp>
    </p:spTree>
    <p:extLst>
      <p:ext uri="{BB962C8B-B14F-4D97-AF65-F5344CB8AC3E}">
        <p14:creationId xmlns:p14="http://schemas.microsoft.com/office/powerpoint/2010/main" val="3043528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43</a:t>
            </a:fld>
            <a:endParaRPr lang="en-US"/>
          </a:p>
        </p:txBody>
      </p:sp>
      <p:pic>
        <p:nvPicPr>
          <p:cNvPr id="5" name="Grafik 4">
            <a:extLst>
              <a:ext uri="{FF2B5EF4-FFF2-40B4-BE49-F238E27FC236}">
                <a16:creationId xmlns:a16="http://schemas.microsoft.com/office/drawing/2014/main" id="{16F9671B-FC1E-4B95-A565-E1877597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090" y="2168624"/>
            <a:ext cx="6433820" cy="3619024"/>
          </a:xfrm>
          <a:prstGeom prst="rect">
            <a:avLst/>
          </a:prstGeom>
        </p:spPr>
      </p:pic>
    </p:spTree>
    <p:extLst>
      <p:ext uri="{BB962C8B-B14F-4D97-AF65-F5344CB8AC3E}">
        <p14:creationId xmlns:p14="http://schemas.microsoft.com/office/powerpoint/2010/main" val="647141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44</a:t>
            </a:fld>
            <a:endParaRPr lang="en-US"/>
          </a:p>
        </p:txBody>
      </p:sp>
      <p:pic>
        <p:nvPicPr>
          <p:cNvPr id="5" name="Grafik 4">
            <a:extLst>
              <a:ext uri="{FF2B5EF4-FFF2-40B4-BE49-F238E27FC236}">
                <a16:creationId xmlns:a16="http://schemas.microsoft.com/office/drawing/2014/main" id="{8BD84963-C508-460A-93CB-4A0B4CDDE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501" y="2099348"/>
            <a:ext cx="6696998" cy="3767062"/>
          </a:xfrm>
          <a:prstGeom prst="rect">
            <a:avLst/>
          </a:prstGeom>
        </p:spPr>
      </p:pic>
    </p:spTree>
    <p:extLst>
      <p:ext uri="{BB962C8B-B14F-4D97-AF65-F5344CB8AC3E}">
        <p14:creationId xmlns:p14="http://schemas.microsoft.com/office/powerpoint/2010/main" val="3605369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45</a:t>
            </a:fld>
            <a:endParaRPr lang="en-US"/>
          </a:p>
        </p:txBody>
      </p:sp>
      <p:pic>
        <p:nvPicPr>
          <p:cNvPr id="6" name="Grafik 5">
            <a:extLst>
              <a:ext uri="{FF2B5EF4-FFF2-40B4-BE49-F238E27FC236}">
                <a16:creationId xmlns:a16="http://schemas.microsoft.com/office/drawing/2014/main" id="{D3F6B8B1-0F21-4EAC-8E70-EDE80C7B3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57" y="2088512"/>
            <a:ext cx="6758486" cy="3801649"/>
          </a:xfrm>
          <a:prstGeom prst="rect">
            <a:avLst/>
          </a:prstGeom>
        </p:spPr>
      </p:pic>
    </p:spTree>
    <p:extLst>
      <p:ext uri="{BB962C8B-B14F-4D97-AF65-F5344CB8AC3E}">
        <p14:creationId xmlns:p14="http://schemas.microsoft.com/office/powerpoint/2010/main" val="1369582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46</a:t>
            </a:fld>
            <a:endParaRPr lang="en-US"/>
          </a:p>
        </p:txBody>
      </p:sp>
      <p:pic>
        <p:nvPicPr>
          <p:cNvPr id="5" name="Grafik 4">
            <a:extLst>
              <a:ext uri="{FF2B5EF4-FFF2-40B4-BE49-F238E27FC236}">
                <a16:creationId xmlns:a16="http://schemas.microsoft.com/office/drawing/2014/main" id="{094657B2-5882-45BE-8CE1-4EA6FD66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951" y="2082661"/>
            <a:ext cx="6650156" cy="3740713"/>
          </a:xfrm>
          <a:prstGeom prst="rect">
            <a:avLst/>
          </a:prstGeom>
        </p:spPr>
      </p:pic>
    </p:spTree>
    <p:extLst>
      <p:ext uri="{BB962C8B-B14F-4D97-AF65-F5344CB8AC3E}">
        <p14:creationId xmlns:p14="http://schemas.microsoft.com/office/powerpoint/2010/main" val="2048568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47</a:t>
            </a:fld>
            <a:endParaRPr lang="en-US"/>
          </a:p>
        </p:txBody>
      </p:sp>
      <p:pic>
        <p:nvPicPr>
          <p:cNvPr id="5" name="Grafik 4">
            <a:extLst>
              <a:ext uri="{FF2B5EF4-FFF2-40B4-BE49-F238E27FC236}">
                <a16:creationId xmlns:a16="http://schemas.microsoft.com/office/drawing/2014/main" id="{C8F3B328-1A29-4869-B705-DF2BD385A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033" y="2074571"/>
            <a:ext cx="6719934" cy="3779964"/>
          </a:xfrm>
          <a:prstGeom prst="rect">
            <a:avLst/>
          </a:prstGeom>
        </p:spPr>
      </p:pic>
    </p:spTree>
    <p:extLst>
      <p:ext uri="{BB962C8B-B14F-4D97-AF65-F5344CB8AC3E}">
        <p14:creationId xmlns:p14="http://schemas.microsoft.com/office/powerpoint/2010/main" val="2170783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48</a:t>
            </a:fld>
            <a:endParaRPr lang="en-US"/>
          </a:p>
        </p:txBody>
      </p:sp>
      <p:pic>
        <p:nvPicPr>
          <p:cNvPr id="5" name="Grafik 4">
            <a:extLst>
              <a:ext uri="{FF2B5EF4-FFF2-40B4-BE49-F238E27FC236}">
                <a16:creationId xmlns:a16="http://schemas.microsoft.com/office/drawing/2014/main" id="{163DEED1-A4CE-4B66-8928-A9800259A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2122367"/>
            <a:ext cx="6527800" cy="3671888"/>
          </a:xfrm>
          <a:prstGeom prst="rect">
            <a:avLst/>
          </a:prstGeom>
        </p:spPr>
      </p:pic>
    </p:spTree>
    <p:extLst>
      <p:ext uri="{BB962C8B-B14F-4D97-AF65-F5344CB8AC3E}">
        <p14:creationId xmlns:p14="http://schemas.microsoft.com/office/powerpoint/2010/main" val="298627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49</a:t>
            </a:fld>
            <a:endParaRPr lang="en-US"/>
          </a:p>
        </p:txBody>
      </p:sp>
      <p:pic>
        <p:nvPicPr>
          <p:cNvPr id="6" name="Grafik 5">
            <a:extLst>
              <a:ext uri="{FF2B5EF4-FFF2-40B4-BE49-F238E27FC236}">
                <a16:creationId xmlns:a16="http://schemas.microsoft.com/office/drawing/2014/main" id="{0C05F978-2C33-4EDD-A578-0F2AC0951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866" y="2114074"/>
            <a:ext cx="6582267" cy="3702526"/>
          </a:xfrm>
          <a:prstGeom prst="rect">
            <a:avLst/>
          </a:prstGeom>
        </p:spPr>
      </p:pic>
    </p:spTree>
    <p:extLst>
      <p:ext uri="{BB962C8B-B14F-4D97-AF65-F5344CB8AC3E}">
        <p14:creationId xmlns:p14="http://schemas.microsoft.com/office/powerpoint/2010/main" val="692135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2C44-068F-4D42-97BC-5E6A80599DF7}"/>
              </a:ext>
            </a:extLst>
          </p:cNvPr>
          <p:cNvSpPr>
            <a:spLocks noGrp="1"/>
          </p:cNvSpPr>
          <p:nvPr>
            <p:ph type="title"/>
          </p:nvPr>
        </p:nvSpPr>
        <p:spPr>
          <a:xfrm>
            <a:off x="1097280" y="286603"/>
            <a:ext cx="10058400" cy="1450757"/>
          </a:xfrm>
        </p:spPr>
        <p:txBody>
          <a:bodyPr anchor="b">
            <a:normAutofit/>
          </a:bodyPr>
          <a:lstStyle/>
          <a:p>
            <a:r>
              <a:rPr lang="de-DE" dirty="0"/>
              <a:t>Anwendungslogik</a:t>
            </a:r>
          </a:p>
        </p:txBody>
      </p:sp>
      <p:sp>
        <p:nvSpPr>
          <p:cNvPr id="8" name="Content Placeholder 2">
            <a:extLst>
              <a:ext uri="{FF2B5EF4-FFF2-40B4-BE49-F238E27FC236}">
                <a16:creationId xmlns:a16="http://schemas.microsoft.com/office/drawing/2014/main" id="{DD410ACA-30D7-4B8E-B27F-0FF3DDB0E0B6}"/>
              </a:ext>
            </a:extLst>
          </p:cNvPr>
          <p:cNvSpPr>
            <a:spLocks noGrp="1"/>
          </p:cNvSpPr>
          <p:nvPr>
            <p:ph idx="1"/>
          </p:nvPr>
        </p:nvSpPr>
        <p:spPr>
          <a:xfrm>
            <a:off x="1097281" y="2108202"/>
            <a:ext cx="4998720" cy="3597274"/>
          </a:xfrm>
        </p:spPr>
        <p:txBody>
          <a:bodyPr>
            <a:normAutofit fontScale="70000" lnSpcReduction="20000"/>
          </a:bodyPr>
          <a:lstStyle/>
          <a:p>
            <a:pPr algn="l"/>
            <a:r>
              <a:rPr lang="de-DE" sz="2100" b="1" i="1" u="sng" dirty="0">
                <a:solidFill>
                  <a:srgbClr val="24292E"/>
                </a:solidFill>
                <a:effectLst/>
                <a:latin typeface="-apple-system"/>
              </a:rPr>
              <a:t>Natürliche Person/ Benutzer</a:t>
            </a:r>
          </a:p>
          <a:p>
            <a:pPr algn="l">
              <a:buFont typeface="Arial" panose="020B0604020202020204" pitchFamily="34" charset="0"/>
              <a:buChar char="•"/>
            </a:pPr>
            <a:r>
              <a:rPr lang="de-DE" b="0" i="0" dirty="0">
                <a:solidFill>
                  <a:srgbClr val="24292E"/>
                </a:solidFill>
                <a:effectLst/>
                <a:latin typeface="-apple-system"/>
              </a:rPr>
              <a:t>Muss sich registrieren/ anmelden</a:t>
            </a:r>
          </a:p>
          <a:p>
            <a:pPr algn="l">
              <a:buFont typeface="Arial" panose="020B0604020202020204" pitchFamily="34" charset="0"/>
              <a:buChar char="•"/>
            </a:pPr>
            <a:r>
              <a:rPr lang="de-DE" b="0" i="0" dirty="0">
                <a:solidFill>
                  <a:srgbClr val="24292E"/>
                </a:solidFill>
                <a:effectLst/>
                <a:latin typeface="-apple-system"/>
              </a:rPr>
              <a:t>Kann verschiedene Übungen machen</a:t>
            </a:r>
          </a:p>
          <a:p>
            <a:pPr algn="l">
              <a:buFont typeface="Arial" panose="020B0604020202020204" pitchFamily="34" charset="0"/>
              <a:buChar char="•"/>
            </a:pPr>
            <a:r>
              <a:rPr lang="de-DE" b="0" i="0" dirty="0">
                <a:solidFill>
                  <a:srgbClr val="24292E"/>
                </a:solidFill>
                <a:effectLst/>
                <a:latin typeface="-apple-system"/>
              </a:rPr>
              <a:t>Kann Musik, Hörbücher oder ASMR hören</a:t>
            </a:r>
          </a:p>
          <a:p>
            <a:pPr algn="l">
              <a:buFont typeface="Arial" panose="020B0604020202020204" pitchFamily="34" charset="0"/>
              <a:buChar char="•"/>
            </a:pPr>
            <a:r>
              <a:rPr lang="de-DE" b="0" i="0" dirty="0">
                <a:solidFill>
                  <a:srgbClr val="24292E"/>
                </a:solidFill>
                <a:effectLst/>
                <a:latin typeface="-apple-system"/>
              </a:rPr>
              <a:t>Kann an Pausen zum entspannen erinnert werden</a:t>
            </a:r>
          </a:p>
          <a:p>
            <a:pPr algn="l">
              <a:buFont typeface="Arial" panose="020B0604020202020204" pitchFamily="34" charset="0"/>
              <a:buChar char="•"/>
            </a:pPr>
            <a:r>
              <a:rPr lang="de-DE" b="0" i="0" dirty="0">
                <a:solidFill>
                  <a:srgbClr val="24292E"/>
                </a:solidFill>
                <a:effectLst/>
                <a:latin typeface="-apple-system"/>
              </a:rPr>
              <a:t>Kann ans trinken erinnert werden</a:t>
            </a:r>
          </a:p>
          <a:p>
            <a:pPr>
              <a:buFont typeface="Arial" panose="020B0604020202020204" pitchFamily="34" charset="0"/>
              <a:buChar char="•"/>
            </a:pPr>
            <a:r>
              <a:rPr lang="de-DE" b="0" i="0" dirty="0">
                <a:solidFill>
                  <a:srgbClr val="24292E"/>
                </a:solidFill>
                <a:effectLst/>
                <a:latin typeface="-apple-system"/>
              </a:rPr>
              <a:t>Kann sich sein Trinkverhalten/ Verlauf ansehen</a:t>
            </a:r>
          </a:p>
          <a:p>
            <a:pPr algn="l">
              <a:buFont typeface="Arial" panose="020B0604020202020204" pitchFamily="34" charset="0"/>
              <a:buChar char="•"/>
            </a:pPr>
            <a:r>
              <a:rPr lang="de-DE" b="0" i="0" dirty="0">
                <a:solidFill>
                  <a:srgbClr val="24292E"/>
                </a:solidFill>
                <a:effectLst/>
                <a:latin typeface="-apple-system"/>
              </a:rPr>
              <a:t>Kann täglich morgens und abends eine Frage beantworten</a:t>
            </a:r>
          </a:p>
          <a:p>
            <a:pPr algn="l">
              <a:buFont typeface="Arial" panose="020B0604020202020204" pitchFamily="34" charset="0"/>
              <a:buChar char="•"/>
            </a:pPr>
            <a:r>
              <a:rPr lang="de-DE" b="0" i="0" dirty="0">
                <a:solidFill>
                  <a:srgbClr val="24292E"/>
                </a:solidFill>
                <a:effectLst/>
                <a:latin typeface="-apple-system"/>
              </a:rPr>
              <a:t>Kann am Ende eines Monats an einer Umfrage teilnehmen</a:t>
            </a:r>
          </a:p>
          <a:p>
            <a:pPr algn="l">
              <a:buFont typeface="Arial" panose="020B0604020202020204" pitchFamily="34" charset="0"/>
              <a:buChar char="•"/>
            </a:pPr>
            <a:r>
              <a:rPr lang="de-DE" b="0" i="0" dirty="0">
                <a:solidFill>
                  <a:srgbClr val="24292E"/>
                </a:solidFill>
                <a:effectLst/>
                <a:latin typeface="-apple-system"/>
              </a:rPr>
              <a:t>Kann mit unserem geschultem Personal Chatten/ Telefonieren</a:t>
            </a:r>
          </a:p>
          <a:p>
            <a:endParaRPr lang="en-US" dirty="0"/>
          </a:p>
        </p:txBody>
      </p:sp>
      <p:sp>
        <p:nvSpPr>
          <p:cNvPr id="6" name="Content Placeholder 2">
            <a:extLst>
              <a:ext uri="{FF2B5EF4-FFF2-40B4-BE49-F238E27FC236}">
                <a16:creationId xmlns:a16="http://schemas.microsoft.com/office/drawing/2014/main" id="{7F2D8710-ACBC-4B19-B4C4-E6DF28A13D81}"/>
              </a:ext>
            </a:extLst>
          </p:cNvPr>
          <p:cNvSpPr txBox="1">
            <a:spLocks/>
          </p:cNvSpPr>
          <p:nvPr/>
        </p:nvSpPr>
        <p:spPr>
          <a:xfrm>
            <a:off x="6402705" y="2108202"/>
            <a:ext cx="5402442" cy="2271077"/>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de-DE" sz="1500" b="1" i="1" u="sng" dirty="0">
                <a:solidFill>
                  <a:srgbClr val="24292E"/>
                </a:solidFill>
                <a:effectLst/>
                <a:latin typeface="-apple-system"/>
              </a:rPr>
              <a:t>Geschultes Personal</a:t>
            </a:r>
          </a:p>
          <a:p>
            <a:pPr algn="l">
              <a:buFont typeface="Arial" panose="020B0604020202020204" pitchFamily="34" charset="0"/>
              <a:buChar char="•"/>
            </a:pPr>
            <a:r>
              <a:rPr lang="de-DE" sz="1300" b="0" i="0" dirty="0">
                <a:solidFill>
                  <a:srgbClr val="24292E"/>
                </a:solidFill>
                <a:effectLst/>
                <a:latin typeface="-apple-system"/>
              </a:rPr>
              <a:t>Unterstützt/ Hilft den Benutzern und bietet somit seelische Unterstützung an</a:t>
            </a:r>
          </a:p>
          <a:p>
            <a:pPr algn="l">
              <a:buFont typeface="Arial" panose="020B0604020202020204" pitchFamily="34" charset="0"/>
              <a:buChar char="•"/>
            </a:pPr>
            <a:r>
              <a:rPr lang="de-DE" sz="1300" b="0" i="0" dirty="0">
                <a:solidFill>
                  <a:srgbClr val="24292E"/>
                </a:solidFill>
                <a:effectLst/>
                <a:latin typeface="-apple-system"/>
              </a:rPr>
              <a:t>Schätzt den Benutzer ein (wobei er gerade Hilfe braucht)</a:t>
            </a:r>
          </a:p>
          <a:p>
            <a:pPr algn="l">
              <a:buFont typeface="Arial" panose="020B0604020202020204" pitchFamily="34" charset="0"/>
              <a:buChar char="•"/>
            </a:pPr>
            <a:r>
              <a:rPr lang="de-DE" sz="1300" b="0" i="0" dirty="0">
                <a:solidFill>
                  <a:srgbClr val="24292E"/>
                </a:solidFill>
                <a:effectLst/>
                <a:latin typeface="-apple-system"/>
              </a:rPr>
              <a:t>Gibt Tipps</a:t>
            </a:r>
          </a:p>
          <a:p>
            <a:pPr algn="l">
              <a:buFont typeface="Arial" panose="020B0604020202020204" pitchFamily="34" charset="0"/>
              <a:buChar char="•"/>
            </a:pPr>
            <a:r>
              <a:rPr lang="de-DE" sz="1300" b="0" i="0" dirty="0">
                <a:solidFill>
                  <a:srgbClr val="24292E"/>
                </a:solidFill>
                <a:effectLst/>
                <a:latin typeface="-apple-system"/>
              </a:rPr>
              <a:t>Schlägt verschiedene Anlaufmöglichkeiten vor</a:t>
            </a:r>
          </a:p>
          <a:p>
            <a:pPr algn="l">
              <a:buFont typeface="Arial" panose="020B0604020202020204" pitchFamily="34" charset="0"/>
              <a:buChar char="•"/>
            </a:pPr>
            <a:r>
              <a:rPr lang="de-DE" sz="1300" b="0" i="0" dirty="0">
                <a:solidFill>
                  <a:srgbClr val="24292E"/>
                </a:solidFill>
                <a:effectLst/>
                <a:latin typeface="-apple-system"/>
              </a:rPr>
              <a:t>Leitet Kunden weiter (Therapeuten, Polizei, etc.)</a:t>
            </a:r>
          </a:p>
          <a:p>
            <a:endParaRPr lang="en-US" sz="1200" dirty="0"/>
          </a:p>
        </p:txBody>
      </p:sp>
      <p:sp>
        <p:nvSpPr>
          <p:cNvPr id="5" name="Foliennummernplatzhalter 4">
            <a:extLst>
              <a:ext uri="{FF2B5EF4-FFF2-40B4-BE49-F238E27FC236}">
                <a16:creationId xmlns:a16="http://schemas.microsoft.com/office/drawing/2014/main" id="{537A0D91-BD1F-4B64-BB16-B8FB3773E20D}"/>
              </a:ext>
            </a:extLst>
          </p:cNvPr>
          <p:cNvSpPr>
            <a:spLocks noGrp="1"/>
          </p:cNvSpPr>
          <p:nvPr>
            <p:ph type="sldNum" sz="quarter" idx="12"/>
          </p:nvPr>
        </p:nvSpPr>
        <p:spPr/>
        <p:txBody>
          <a:bodyPr/>
          <a:lstStyle/>
          <a:p>
            <a:pPr rtl="0"/>
            <a:fld id="{3A98EE3D-8CD1-4C3F-BD1C-C98C9596463C}" type="slidenum">
              <a:rPr lang="en-US" smtClean="0"/>
              <a:t>5</a:t>
            </a:fld>
            <a:endParaRPr lang="en-US" dirty="0"/>
          </a:p>
        </p:txBody>
      </p:sp>
    </p:spTree>
    <p:extLst>
      <p:ext uri="{BB962C8B-B14F-4D97-AF65-F5344CB8AC3E}">
        <p14:creationId xmlns:p14="http://schemas.microsoft.com/office/powerpoint/2010/main" val="2162937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50</a:t>
            </a:fld>
            <a:endParaRPr lang="en-US"/>
          </a:p>
        </p:txBody>
      </p:sp>
      <p:pic>
        <p:nvPicPr>
          <p:cNvPr id="5" name="Grafik 4">
            <a:extLst>
              <a:ext uri="{FF2B5EF4-FFF2-40B4-BE49-F238E27FC236}">
                <a16:creationId xmlns:a16="http://schemas.microsoft.com/office/drawing/2014/main" id="{4CC2841A-8F74-4187-B68C-99EB86EFC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55" y="2131298"/>
            <a:ext cx="6610490" cy="3718401"/>
          </a:xfrm>
          <a:prstGeom prst="rect">
            <a:avLst/>
          </a:prstGeom>
        </p:spPr>
      </p:pic>
    </p:spTree>
    <p:extLst>
      <p:ext uri="{BB962C8B-B14F-4D97-AF65-F5344CB8AC3E}">
        <p14:creationId xmlns:p14="http://schemas.microsoft.com/office/powerpoint/2010/main" val="2855777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Hamburger Button ☰</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51</a:t>
            </a:fld>
            <a:endParaRPr lang="en-US" dirty="0"/>
          </a:p>
        </p:txBody>
      </p:sp>
    </p:spTree>
    <p:extLst>
      <p:ext uri="{BB962C8B-B14F-4D97-AF65-F5344CB8AC3E}">
        <p14:creationId xmlns:p14="http://schemas.microsoft.com/office/powerpoint/2010/main" val="3560918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52</a:t>
            </a:fld>
            <a:endParaRPr lang="en-US"/>
          </a:p>
        </p:txBody>
      </p:sp>
      <p:pic>
        <p:nvPicPr>
          <p:cNvPr id="6" name="Grafik 5" descr="Ein Bild, das Text enthält.&#10;&#10;Automatisch generierte Beschreibung">
            <a:extLst>
              <a:ext uri="{FF2B5EF4-FFF2-40B4-BE49-F238E27FC236}">
                <a16:creationId xmlns:a16="http://schemas.microsoft.com/office/drawing/2014/main" id="{56F5445E-4B52-4C82-98EC-A65A1C2FB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113280"/>
            <a:ext cx="6629400" cy="3729038"/>
          </a:xfrm>
          <a:prstGeom prst="rect">
            <a:avLst/>
          </a:prstGeom>
        </p:spPr>
      </p:pic>
    </p:spTree>
    <p:extLst>
      <p:ext uri="{BB962C8B-B14F-4D97-AF65-F5344CB8AC3E}">
        <p14:creationId xmlns:p14="http://schemas.microsoft.com/office/powerpoint/2010/main" val="810046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53</a:t>
            </a:fld>
            <a:endParaRPr lang="en-US"/>
          </a:p>
        </p:txBody>
      </p:sp>
      <p:pic>
        <p:nvPicPr>
          <p:cNvPr id="5" name="Grafik 4" descr="Ein Bild, das Text enthält.&#10;&#10;Automatisch generierte Beschreibung">
            <a:extLst>
              <a:ext uri="{FF2B5EF4-FFF2-40B4-BE49-F238E27FC236}">
                <a16:creationId xmlns:a16="http://schemas.microsoft.com/office/drawing/2014/main" id="{5EE9DA82-CAA1-4901-8552-BFD1F208A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353" y="2113808"/>
            <a:ext cx="6671293" cy="3752602"/>
          </a:xfrm>
          <a:prstGeom prst="rect">
            <a:avLst/>
          </a:prstGeom>
        </p:spPr>
      </p:pic>
    </p:spTree>
    <p:extLst>
      <p:ext uri="{BB962C8B-B14F-4D97-AF65-F5344CB8AC3E}">
        <p14:creationId xmlns:p14="http://schemas.microsoft.com/office/powerpoint/2010/main" val="998195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Entspannen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54</a:t>
            </a:fld>
            <a:endParaRPr lang="en-US" dirty="0"/>
          </a:p>
        </p:txBody>
      </p:sp>
    </p:spTree>
    <p:extLst>
      <p:ext uri="{BB962C8B-B14F-4D97-AF65-F5344CB8AC3E}">
        <p14:creationId xmlns:p14="http://schemas.microsoft.com/office/powerpoint/2010/main" val="123743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5" name="Grafik 4">
            <a:extLst>
              <a:ext uri="{FF2B5EF4-FFF2-40B4-BE49-F238E27FC236}">
                <a16:creationId xmlns:a16="http://schemas.microsoft.com/office/drawing/2014/main" id="{13E95490-621F-40E5-844F-5E65150D6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55</a:t>
            </a:fld>
            <a:endParaRPr lang="en-US"/>
          </a:p>
        </p:txBody>
      </p:sp>
    </p:spTree>
    <p:extLst>
      <p:ext uri="{BB962C8B-B14F-4D97-AF65-F5344CB8AC3E}">
        <p14:creationId xmlns:p14="http://schemas.microsoft.com/office/powerpoint/2010/main" val="3423630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56</a:t>
            </a:fld>
            <a:endParaRPr lang="en-US"/>
          </a:p>
        </p:txBody>
      </p:sp>
      <p:pic>
        <p:nvPicPr>
          <p:cNvPr id="8" name="Grafik 7">
            <a:extLst>
              <a:ext uri="{FF2B5EF4-FFF2-40B4-BE49-F238E27FC236}">
                <a16:creationId xmlns:a16="http://schemas.microsoft.com/office/drawing/2014/main" id="{37FAAE7F-B096-4DC6-8D4B-852BD2E77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623" y="2191327"/>
            <a:ext cx="6828753" cy="3841174"/>
          </a:xfrm>
          <a:prstGeom prst="rect">
            <a:avLst/>
          </a:prstGeom>
        </p:spPr>
      </p:pic>
    </p:spTree>
    <p:extLst>
      <p:ext uri="{BB962C8B-B14F-4D97-AF65-F5344CB8AC3E}">
        <p14:creationId xmlns:p14="http://schemas.microsoft.com/office/powerpoint/2010/main" val="1504056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10" name="Grafik 9">
            <a:extLst>
              <a:ext uri="{FF2B5EF4-FFF2-40B4-BE49-F238E27FC236}">
                <a16:creationId xmlns:a16="http://schemas.microsoft.com/office/drawing/2014/main" id="{474DA665-F023-4C1B-93E9-52E1CB28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57</a:t>
            </a:fld>
            <a:endParaRPr lang="en-US"/>
          </a:p>
        </p:txBody>
      </p:sp>
    </p:spTree>
    <p:extLst>
      <p:ext uri="{BB962C8B-B14F-4D97-AF65-F5344CB8AC3E}">
        <p14:creationId xmlns:p14="http://schemas.microsoft.com/office/powerpoint/2010/main" val="1683323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descr="Ein Bild, das Text enthält.&#10;&#10;Automatisch generierte Beschreibung">
            <a:extLst>
              <a:ext uri="{FF2B5EF4-FFF2-40B4-BE49-F238E27FC236}">
                <a16:creationId xmlns:a16="http://schemas.microsoft.com/office/drawing/2014/main" id="{BC1B6522-8B90-4E2A-B879-FB37692E1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58</a:t>
            </a:fld>
            <a:endParaRPr lang="en-US"/>
          </a:p>
        </p:txBody>
      </p:sp>
    </p:spTree>
    <p:extLst>
      <p:ext uri="{BB962C8B-B14F-4D97-AF65-F5344CB8AC3E}">
        <p14:creationId xmlns:p14="http://schemas.microsoft.com/office/powerpoint/2010/main" val="2797468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39088C3A-91D6-40CA-88F5-89550007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59</a:t>
            </a:fld>
            <a:endParaRPr lang="en-US"/>
          </a:p>
        </p:txBody>
      </p:sp>
    </p:spTree>
    <p:extLst>
      <p:ext uri="{BB962C8B-B14F-4D97-AF65-F5344CB8AC3E}">
        <p14:creationId xmlns:p14="http://schemas.microsoft.com/office/powerpoint/2010/main" val="631243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1355058" y="1335024"/>
            <a:ext cx="3517567" cy="2093975"/>
          </a:xfrm>
        </p:spPr>
        <p:txBody>
          <a:bodyPr anchor="b">
            <a:normAutofit/>
          </a:bodyPr>
          <a:lstStyle/>
          <a:p>
            <a:r>
              <a:rPr lang="de-DE" dirty="0"/>
              <a:t>Use-Case</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a:t>
            </a:fld>
            <a:endParaRPr lang="en-US"/>
          </a:p>
        </p:txBody>
      </p:sp>
      <p:pic>
        <p:nvPicPr>
          <p:cNvPr id="8" name="Grafik 7">
            <a:extLst>
              <a:ext uri="{FF2B5EF4-FFF2-40B4-BE49-F238E27FC236}">
                <a16:creationId xmlns:a16="http://schemas.microsoft.com/office/drawing/2014/main" id="{3D8B99F1-062B-4A2E-A85C-1F06FD39D472}"/>
              </a:ext>
            </a:extLst>
          </p:cNvPr>
          <p:cNvPicPr>
            <a:picLocks noChangeAspect="1"/>
          </p:cNvPicPr>
          <p:nvPr/>
        </p:nvPicPr>
        <p:blipFill rotWithShape="1">
          <a:blip r:embed="rId3">
            <a:extLst>
              <a:ext uri="{28A0092B-C50C-407E-A947-70E740481C1C}">
                <a14:useLocalDpi xmlns:a14="http://schemas.microsoft.com/office/drawing/2010/main" val="0"/>
              </a:ext>
            </a:extLst>
          </a:blip>
          <a:srcRect l="5333" r="2324"/>
          <a:stretch/>
        </p:blipFill>
        <p:spPr>
          <a:xfrm>
            <a:off x="4685548" y="484446"/>
            <a:ext cx="7506452" cy="5803181"/>
          </a:xfrm>
          <a:prstGeom prst="rect">
            <a:avLst/>
          </a:prstGeom>
        </p:spPr>
      </p:pic>
    </p:spTree>
    <p:extLst>
      <p:ext uri="{BB962C8B-B14F-4D97-AF65-F5344CB8AC3E}">
        <p14:creationId xmlns:p14="http://schemas.microsoft.com/office/powerpoint/2010/main" val="3996013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
            </a:r>
            <a:r>
              <a:rPr lang="de-DE" dirty="0" err="1"/>
              <a:t>dehnung</a:t>
            </a:r>
            <a:endParaRPr lang="de-DE"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60</a:t>
            </a:fld>
            <a:endParaRPr lang="en-US" dirty="0"/>
          </a:p>
        </p:txBody>
      </p:sp>
    </p:spTree>
    <p:extLst>
      <p:ext uri="{BB962C8B-B14F-4D97-AF65-F5344CB8AC3E}">
        <p14:creationId xmlns:p14="http://schemas.microsoft.com/office/powerpoint/2010/main" val="2148496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EBA213B0-BE54-49F1-B38E-7BE3A773E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61</a:t>
            </a:fld>
            <a:endParaRPr lang="en-US"/>
          </a:p>
        </p:txBody>
      </p:sp>
    </p:spTree>
    <p:extLst>
      <p:ext uri="{BB962C8B-B14F-4D97-AF65-F5344CB8AC3E}">
        <p14:creationId xmlns:p14="http://schemas.microsoft.com/office/powerpoint/2010/main" val="3728351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 - Dehnung</a:t>
            </a:r>
          </a:p>
        </p:txBody>
      </p:sp>
      <p:pic>
        <p:nvPicPr>
          <p:cNvPr id="6" name="Grafik 5">
            <a:extLst>
              <a:ext uri="{FF2B5EF4-FFF2-40B4-BE49-F238E27FC236}">
                <a16:creationId xmlns:a16="http://schemas.microsoft.com/office/drawing/2014/main" id="{4E206FF3-8B4B-4E2D-8064-DEE2CE9C2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67705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5" name="Grafik 4" descr="Ein Bild, das Text enthält.&#10;&#10;Automatisch generierte Beschreibung">
            <a:extLst>
              <a:ext uri="{FF2B5EF4-FFF2-40B4-BE49-F238E27FC236}">
                <a16:creationId xmlns:a16="http://schemas.microsoft.com/office/drawing/2014/main" id="{45DEE0D9-C7D0-41CA-BFBC-097FCD6D3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15903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7CC03DFA-15EA-4263-A6CA-EBFBF4070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668642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2B17A605-B1BC-4AE3-BEB9-D4C00CA11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57495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BC2AEFB-B253-48D9-B0DC-93E8E60C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92014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1FADA241-CF65-482B-9FFB-1986BF021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566259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-Dehnung</a:t>
            </a:r>
          </a:p>
        </p:txBody>
      </p:sp>
      <p:pic>
        <p:nvPicPr>
          <p:cNvPr id="6" name="Grafik 5">
            <a:extLst>
              <a:ext uri="{FF2B5EF4-FFF2-40B4-BE49-F238E27FC236}">
                <a16:creationId xmlns:a16="http://schemas.microsoft.com/office/drawing/2014/main" id="{15921EDE-CDF5-4786-AC8E-C62B65B08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55326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B99090D-3EF9-42BD-AE4A-B467D8837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31930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Technische </a:t>
            </a:r>
            <a:r>
              <a:rPr lang="de-DE" sz="7900" dirty="0" err="1"/>
              <a:t>PoCs</a:t>
            </a:r>
            <a:endParaRPr lang="de-DE" sz="7900" dirty="0"/>
          </a:p>
        </p:txBody>
      </p:sp>
    </p:spTree>
    <p:extLst>
      <p:ext uri="{BB962C8B-B14F-4D97-AF65-F5344CB8AC3E}">
        <p14:creationId xmlns:p14="http://schemas.microsoft.com/office/powerpoint/2010/main" val="11546538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862B3E3-6E56-44B9-8FF1-7ECBCA940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73719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2FF881D-D39A-46A3-9CAC-31A0DC81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187014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Atemübung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72</a:t>
            </a:fld>
            <a:endParaRPr lang="en-US" dirty="0"/>
          </a:p>
        </p:txBody>
      </p:sp>
    </p:spTree>
    <p:extLst>
      <p:ext uri="{BB962C8B-B14F-4D97-AF65-F5344CB8AC3E}">
        <p14:creationId xmlns:p14="http://schemas.microsoft.com/office/powerpoint/2010/main" val="1166442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Screenshot, drinnen, Bildschirm enthält.&#10;&#10;Automatisch generierte Beschreibung">
            <a:extLst>
              <a:ext uri="{FF2B5EF4-FFF2-40B4-BE49-F238E27FC236}">
                <a16:creationId xmlns:a16="http://schemas.microsoft.com/office/drawing/2014/main" id="{F3990101-05A0-4FF0-8538-148549DA0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73432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6" name="Grafik 5" descr="Ein Bild, das Text enthält.&#10;&#10;Automatisch generierte Beschreibung">
            <a:extLst>
              <a:ext uri="{FF2B5EF4-FFF2-40B4-BE49-F238E27FC236}">
                <a16:creationId xmlns:a16="http://schemas.microsoft.com/office/drawing/2014/main" id="{C19F448B-421C-4DEA-89E5-92CA46BF4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51454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8B7E7E71-74E6-41F7-914B-33CA43815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858544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388286B4-D49C-4532-9F40-84B75440B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760850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77</a:t>
            </a:fld>
            <a:endParaRPr lang="en-US" dirty="0"/>
          </a:p>
        </p:txBody>
      </p:sp>
    </p:spTree>
    <p:extLst>
      <p:ext uri="{BB962C8B-B14F-4D97-AF65-F5344CB8AC3E}">
        <p14:creationId xmlns:p14="http://schemas.microsoft.com/office/powerpoint/2010/main" val="248776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7DA9A9E7-FED7-4C58-910F-3DCD9965E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78</a:t>
            </a:fld>
            <a:endParaRPr lang="en-US"/>
          </a:p>
        </p:txBody>
      </p:sp>
    </p:spTree>
    <p:extLst>
      <p:ext uri="{BB962C8B-B14F-4D97-AF65-F5344CB8AC3E}">
        <p14:creationId xmlns:p14="http://schemas.microsoft.com/office/powerpoint/2010/main" val="23081796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5" name="Grafik 4">
            <a:extLst>
              <a:ext uri="{FF2B5EF4-FFF2-40B4-BE49-F238E27FC236}">
                <a16:creationId xmlns:a16="http://schemas.microsoft.com/office/drawing/2014/main" id="{16549AB1-1876-4116-B85F-DEC7BE438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79</a:t>
            </a:fld>
            <a:endParaRPr lang="en-US"/>
          </a:p>
        </p:txBody>
      </p:sp>
    </p:spTree>
    <p:extLst>
      <p:ext uri="{BB962C8B-B14F-4D97-AF65-F5344CB8AC3E}">
        <p14:creationId xmlns:p14="http://schemas.microsoft.com/office/powerpoint/2010/main" val="1577617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4CBE90-DEEA-4D66-BDD1-1F53980F4F59}"/>
              </a:ext>
            </a:extLst>
          </p:cNvPr>
          <p:cNvSpPr>
            <a:spLocks noGrp="1"/>
          </p:cNvSpPr>
          <p:nvPr>
            <p:ph type="title"/>
          </p:nvPr>
        </p:nvSpPr>
        <p:spPr/>
        <p:txBody>
          <a:bodyPr/>
          <a:lstStyle/>
          <a:p>
            <a:r>
              <a:rPr lang="de-DE" dirty="0"/>
              <a:t>Technische </a:t>
            </a:r>
            <a:r>
              <a:rPr lang="de-DE" dirty="0" err="1"/>
              <a:t>PoCs</a:t>
            </a:r>
            <a:r>
              <a:rPr lang="de-DE" dirty="0"/>
              <a:t> </a:t>
            </a:r>
          </a:p>
        </p:txBody>
      </p:sp>
      <p:sp>
        <p:nvSpPr>
          <p:cNvPr id="3" name="Foliennummernplatzhalter 2">
            <a:extLst>
              <a:ext uri="{FF2B5EF4-FFF2-40B4-BE49-F238E27FC236}">
                <a16:creationId xmlns:a16="http://schemas.microsoft.com/office/drawing/2014/main" id="{E124D7A9-6C2B-482D-A922-FC8BACC8B6CC}"/>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pic>
        <p:nvPicPr>
          <p:cNvPr id="6" name="Grafik 5" descr="Ein Bild, das Text enthält.&#10;&#10;Automatisch generierte Beschreibung">
            <a:extLst>
              <a:ext uri="{FF2B5EF4-FFF2-40B4-BE49-F238E27FC236}">
                <a16:creationId xmlns:a16="http://schemas.microsoft.com/office/drawing/2014/main" id="{4924BF4E-079E-4057-8631-3D7570BF5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36" y="2030150"/>
            <a:ext cx="5907756" cy="2591790"/>
          </a:xfrm>
          <a:prstGeom prst="rect">
            <a:avLst/>
          </a:prstGeom>
        </p:spPr>
      </p:pic>
      <p:sp>
        <p:nvSpPr>
          <p:cNvPr id="9" name="Textfeld 8">
            <a:extLst>
              <a:ext uri="{FF2B5EF4-FFF2-40B4-BE49-F238E27FC236}">
                <a16:creationId xmlns:a16="http://schemas.microsoft.com/office/drawing/2014/main" id="{A5C572E5-F6F7-4356-959F-56A10CF0767D}"/>
              </a:ext>
            </a:extLst>
          </p:cNvPr>
          <p:cNvSpPr txBox="1"/>
          <p:nvPr/>
        </p:nvSpPr>
        <p:spPr>
          <a:xfrm flipH="1">
            <a:off x="7347892" y="4535459"/>
            <a:ext cx="3082242" cy="369332"/>
          </a:xfrm>
          <a:prstGeom prst="rect">
            <a:avLst/>
          </a:prstGeom>
          <a:noFill/>
        </p:spPr>
        <p:txBody>
          <a:bodyPr wrap="square" rtlCol="0">
            <a:spAutoFit/>
          </a:bodyPr>
          <a:lstStyle/>
          <a:p>
            <a:r>
              <a:rPr lang="de-DE" dirty="0"/>
              <a:t>Unsere Login Tabelle in SQL</a:t>
            </a:r>
          </a:p>
        </p:txBody>
      </p:sp>
      <p:pic>
        <p:nvPicPr>
          <p:cNvPr id="11" name="Grafik 10">
            <a:extLst>
              <a:ext uri="{FF2B5EF4-FFF2-40B4-BE49-F238E27FC236}">
                <a16:creationId xmlns:a16="http://schemas.microsoft.com/office/drawing/2014/main" id="{26CDB9CA-7351-49E8-919A-0B8BC5E8B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692" y="4904791"/>
            <a:ext cx="5525242" cy="1324958"/>
          </a:xfrm>
          <a:prstGeom prst="rect">
            <a:avLst/>
          </a:prstGeom>
        </p:spPr>
      </p:pic>
      <p:sp>
        <p:nvSpPr>
          <p:cNvPr id="12" name="Textfeld 11">
            <a:extLst>
              <a:ext uri="{FF2B5EF4-FFF2-40B4-BE49-F238E27FC236}">
                <a16:creationId xmlns:a16="http://schemas.microsoft.com/office/drawing/2014/main" id="{25324AEC-77A6-480C-8834-F68F80181FDD}"/>
              </a:ext>
            </a:extLst>
          </p:cNvPr>
          <p:cNvSpPr txBox="1"/>
          <p:nvPr/>
        </p:nvSpPr>
        <p:spPr>
          <a:xfrm flipH="1">
            <a:off x="7780566" y="4024702"/>
            <a:ext cx="3213016" cy="369332"/>
          </a:xfrm>
          <a:prstGeom prst="rect">
            <a:avLst/>
          </a:prstGeom>
          <a:noFill/>
        </p:spPr>
        <p:txBody>
          <a:bodyPr wrap="square" rtlCol="0">
            <a:spAutoFit/>
          </a:bodyPr>
          <a:lstStyle/>
          <a:p>
            <a:r>
              <a:rPr lang="de-DE" dirty="0"/>
              <a:t>Unsere Login Tabelle in MySQL</a:t>
            </a:r>
          </a:p>
        </p:txBody>
      </p:sp>
      <p:pic>
        <p:nvPicPr>
          <p:cNvPr id="14" name="Grafik 13" descr="Ein Bild, das Text enthält.&#10;&#10;Automatisch generierte Beschreibung">
            <a:extLst>
              <a:ext uri="{FF2B5EF4-FFF2-40B4-BE49-F238E27FC236}">
                <a16:creationId xmlns:a16="http://schemas.microsoft.com/office/drawing/2014/main" id="{1306C57F-50A4-4FBD-8F6B-2675B5FA30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6365" y="4423691"/>
            <a:ext cx="4107222" cy="1607809"/>
          </a:xfrm>
          <a:prstGeom prst="rect">
            <a:avLst/>
          </a:prstGeom>
        </p:spPr>
      </p:pic>
    </p:spTree>
    <p:extLst>
      <p:ext uri="{BB962C8B-B14F-4D97-AF65-F5344CB8AC3E}">
        <p14:creationId xmlns:p14="http://schemas.microsoft.com/office/powerpoint/2010/main" val="268502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35DEBC93-4D87-4E1F-AA1E-FDB1DA137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80</a:t>
            </a:fld>
            <a:endParaRPr lang="en-US"/>
          </a:p>
        </p:txBody>
      </p:sp>
    </p:spTree>
    <p:extLst>
      <p:ext uri="{BB962C8B-B14F-4D97-AF65-F5344CB8AC3E}">
        <p14:creationId xmlns:p14="http://schemas.microsoft.com/office/powerpoint/2010/main" val="396771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 – monatliche Befragung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81</a:t>
            </a:fld>
            <a:endParaRPr lang="en-US" dirty="0"/>
          </a:p>
        </p:txBody>
      </p:sp>
    </p:spTree>
    <p:extLst>
      <p:ext uri="{BB962C8B-B14F-4D97-AF65-F5344CB8AC3E}">
        <p14:creationId xmlns:p14="http://schemas.microsoft.com/office/powerpoint/2010/main" val="587763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8C51CDDC-BB0F-4B40-8E7C-620BB1C5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974535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7B5574F6-4A29-4DAF-AEDE-F7AAF2D2D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642914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68EE8492-1ED1-4AAE-B9EA-ECBF64CB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19487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A3A99FE3-6FC5-461E-A2F3-C997A878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032572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BEF3EB0C-2F0B-4104-91AC-298A012C6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104623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509CE115-1719-476C-B26E-9A097736D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76066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Soforthilfe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88</a:t>
            </a:fld>
            <a:endParaRPr lang="en-US" dirty="0"/>
          </a:p>
        </p:txBody>
      </p:sp>
    </p:spTree>
    <p:extLst>
      <p:ext uri="{BB962C8B-B14F-4D97-AF65-F5344CB8AC3E}">
        <p14:creationId xmlns:p14="http://schemas.microsoft.com/office/powerpoint/2010/main" val="152211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a:extLst>
              <a:ext uri="{FF2B5EF4-FFF2-40B4-BE49-F238E27FC236}">
                <a16:creationId xmlns:a16="http://schemas.microsoft.com/office/drawing/2014/main" id="{9B090D1C-7D7A-4533-9177-BEF68D7E5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97048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CA99A0-8739-420A-B35C-0509094E754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D899D74C-5692-4EB9-9A50-776756A0F6AD}"/>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DD3244-2024-44D8-8E18-DE8618811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361" y="2563123"/>
            <a:ext cx="9869277" cy="3057952"/>
          </a:xfrm>
          <a:prstGeom prst="rect">
            <a:avLst/>
          </a:prstGeom>
        </p:spPr>
      </p:pic>
    </p:spTree>
    <p:extLst>
      <p:ext uri="{BB962C8B-B14F-4D97-AF65-F5344CB8AC3E}">
        <p14:creationId xmlns:p14="http://schemas.microsoft.com/office/powerpoint/2010/main" val="34806003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6" name="Grafik 5">
            <a:extLst>
              <a:ext uri="{FF2B5EF4-FFF2-40B4-BE49-F238E27FC236}">
                <a16:creationId xmlns:a16="http://schemas.microsoft.com/office/drawing/2014/main" id="{8FE90602-CB26-4B85-84EA-46FD622BA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514963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descr="Ein Bild, das Text enthält.&#10;&#10;Automatisch generierte Beschreibung">
            <a:extLst>
              <a:ext uri="{FF2B5EF4-FFF2-40B4-BE49-F238E27FC236}">
                <a16:creationId xmlns:a16="http://schemas.microsoft.com/office/drawing/2014/main" id="{8E231279-B9ED-41C5-8A2C-8669C61D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70239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Support</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92</a:t>
            </a:fld>
            <a:endParaRPr lang="en-US" dirty="0"/>
          </a:p>
        </p:txBody>
      </p:sp>
    </p:spTree>
    <p:extLst>
      <p:ext uri="{BB962C8B-B14F-4D97-AF65-F5344CB8AC3E}">
        <p14:creationId xmlns:p14="http://schemas.microsoft.com/office/powerpoint/2010/main" val="286732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a:extLst>
              <a:ext uri="{FF2B5EF4-FFF2-40B4-BE49-F238E27FC236}">
                <a16:creationId xmlns:a16="http://schemas.microsoft.com/office/drawing/2014/main" id="{217394F3-B995-4670-92EF-AFB8FBBCB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9830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pic>
        <p:nvPicPr>
          <p:cNvPr id="5" name="Grafik 4" descr="Ein Bild, das Text enthält.&#10;&#10;Automatisch generierte Beschreibung">
            <a:extLst>
              <a:ext uri="{FF2B5EF4-FFF2-40B4-BE49-F238E27FC236}">
                <a16:creationId xmlns:a16="http://schemas.microsoft.com/office/drawing/2014/main" id="{72D47F82-17DB-408A-80DE-C799764AB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535" y="2124199"/>
            <a:ext cx="6578930" cy="3700648"/>
          </a:xfrm>
          <a:prstGeom prst="rect">
            <a:avLst/>
          </a:prstGeom>
        </p:spPr>
      </p:pic>
    </p:spTree>
    <p:extLst>
      <p:ext uri="{BB962C8B-B14F-4D97-AF65-F5344CB8AC3E}">
        <p14:creationId xmlns:p14="http://schemas.microsoft.com/office/powerpoint/2010/main" val="39060270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7" name="Grafik 6" descr="Ein Bild, das Tisch enthält.&#10;&#10;Automatisch generierte Beschreibung">
            <a:extLst>
              <a:ext uri="{FF2B5EF4-FFF2-40B4-BE49-F238E27FC236}">
                <a16:creationId xmlns:a16="http://schemas.microsoft.com/office/drawing/2014/main" id="{72BCB270-389C-4F63-8EBF-DA34C56CF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322" y="2156347"/>
            <a:ext cx="6557356" cy="3688512"/>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95</a:t>
            </a:fld>
            <a:endParaRPr lang="en-US"/>
          </a:p>
        </p:txBody>
      </p:sp>
    </p:spTree>
    <p:extLst>
      <p:ext uri="{BB962C8B-B14F-4D97-AF65-F5344CB8AC3E}">
        <p14:creationId xmlns:p14="http://schemas.microsoft.com/office/powerpoint/2010/main" val="831181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5" name="Grafik 4" descr="Ein Bild, das Text enthält.&#10;&#10;Automatisch generierte Beschreibung">
            <a:extLst>
              <a:ext uri="{FF2B5EF4-FFF2-40B4-BE49-F238E27FC236}">
                <a16:creationId xmlns:a16="http://schemas.microsoft.com/office/drawing/2014/main" id="{78FAA787-E66C-401E-9781-4E671E5C5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4455710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descr="Ein Bild, das Text enthält.&#10;&#10;Automatisch generierte Beschreibung">
            <a:extLst>
              <a:ext uri="{FF2B5EF4-FFF2-40B4-BE49-F238E27FC236}">
                <a16:creationId xmlns:a16="http://schemas.microsoft.com/office/drawing/2014/main" id="{63A4A255-4465-4BD9-97B1-1A9FA8F17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324030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Einstellungen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98</a:t>
            </a:fld>
            <a:endParaRPr lang="en-US" dirty="0"/>
          </a:p>
        </p:txBody>
      </p:sp>
    </p:spTree>
    <p:extLst>
      <p:ext uri="{BB962C8B-B14F-4D97-AF65-F5344CB8AC3E}">
        <p14:creationId xmlns:p14="http://schemas.microsoft.com/office/powerpoint/2010/main" val="41476045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a:t>
            </a:r>
          </a:p>
        </p:txBody>
      </p:sp>
      <p:pic>
        <p:nvPicPr>
          <p:cNvPr id="5" name="Grafik 4">
            <a:extLst>
              <a:ext uri="{FF2B5EF4-FFF2-40B4-BE49-F238E27FC236}">
                <a16:creationId xmlns:a16="http://schemas.microsoft.com/office/drawing/2014/main" id="{992224CB-C164-4C6B-8099-FE7BE7CCB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99</a:t>
            </a:fld>
            <a:endParaRPr lang="en-US"/>
          </a:p>
        </p:txBody>
      </p:sp>
    </p:spTree>
    <p:extLst>
      <p:ext uri="{BB962C8B-B14F-4D97-AF65-F5344CB8AC3E}">
        <p14:creationId xmlns:p14="http://schemas.microsoft.com/office/powerpoint/2010/main" val="3864609428"/>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3769</Words>
  <Application>Microsoft Office PowerPoint</Application>
  <PresentationFormat>Breitbild</PresentationFormat>
  <Paragraphs>526</Paragraphs>
  <Slides>109</Slides>
  <Notes>79</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109</vt:i4>
      </vt:variant>
    </vt:vector>
  </HeadingPairs>
  <TitlesOfParts>
    <vt:vector size="118" baseType="lpstr">
      <vt:lpstr>-apple-system</vt:lpstr>
      <vt:lpstr>Arial</vt:lpstr>
      <vt:lpstr>Arial</vt:lpstr>
      <vt:lpstr>Bookman Old Style</vt:lpstr>
      <vt:lpstr>Calibri</vt:lpstr>
      <vt:lpstr>Consolas</vt:lpstr>
      <vt:lpstr>Franklin Gothic Book</vt:lpstr>
      <vt:lpstr>SpiegelSerifUI</vt:lpstr>
      <vt:lpstr>1_RetrospectVTI</vt:lpstr>
      <vt:lpstr>Life‘s Good</vt:lpstr>
      <vt:lpstr>,,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vt:lpstr>
      <vt:lpstr>Vermerk:</vt:lpstr>
      <vt:lpstr>Inhalt</vt:lpstr>
      <vt:lpstr>Anwendungslogik</vt:lpstr>
      <vt:lpstr>Use-Case</vt:lpstr>
      <vt:lpstr>Durchgeführte PoCs</vt:lpstr>
      <vt:lpstr>Technische PoCs </vt:lpstr>
      <vt:lpstr>Technische PoCs</vt:lpstr>
      <vt:lpstr>Technische PoCs</vt:lpstr>
      <vt:lpstr>Technische PoCs</vt:lpstr>
      <vt:lpstr>Technische PoCs</vt:lpstr>
      <vt:lpstr>Durchgeführte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Coding</vt:lpstr>
      <vt:lpstr>Erster vertikaler Rapid Prototype</vt:lpstr>
      <vt:lpstr>Allgemein</vt:lpstr>
      <vt:lpstr>Allgemein</vt:lpstr>
      <vt:lpstr>Allgemein</vt:lpstr>
      <vt:lpstr>Erster vertikaler Rapid Prototype</vt:lpstr>
      <vt:lpstr>Anmelden</vt:lpstr>
      <vt:lpstr>Registrieren</vt:lpstr>
      <vt:lpstr>Erster vertikaler Rapid Prototype</vt:lpstr>
      <vt:lpstr>Startseite </vt:lpstr>
      <vt:lpstr>Startseite</vt:lpstr>
      <vt:lpstr>Startseite</vt:lpstr>
      <vt:lpstr>Startseite</vt:lpstr>
      <vt:lpstr>Startseite</vt:lpstr>
      <vt:lpstr>Startseite</vt:lpstr>
      <vt:lpstr>Startseite</vt:lpstr>
      <vt:lpstr>Erster vertikaler Rapid Prototype</vt:lpstr>
      <vt:lpstr>Dropdown</vt:lpstr>
      <vt:lpstr>Dropdown</vt:lpstr>
      <vt:lpstr>Dropdown</vt:lpstr>
      <vt:lpstr>Dropdown</vt:lpstr>
      <vt:lpstr>Dropdown</vt:lpstr>
      <vt:lpstr>Dropdown</vt:lpstr>
      <vt:lpstr>Dropdown</vt:lpstr>
      <vt:lpstr>Dropdown</vt:lpstr>
      <vt:lpstr>Erster vertikaler Rapid Prototype</vt:lpstr>
      <vt:lpstr>Hamburger Button ☰</vt:lpstr>
      <vt:lpstr>Hamburger Button ☰</vt:lpstr>
      <vt:lpstr>Erster vertikaler Rapid Prototype</vt:lpstr>
      <vt:lpstr>Entspannen</vt:lpstr>
      <vt:lpstr>Entspannen</vt:lpstr>
      <vt:lpstr>Entspannen</vt:lpstr>
      <vt:lpstr>Entspannen</vt:lpstr>
      <vt:lpstr>Entspannen</vt:lpstr>
      <vt:lpstr>Erster vertikaler Rapid Prototype</vt:lpstr>
      <vt:lpstr>Entspannen</vt:lpstr>
      <vt:lpstr>Entspannen - Dehnung</vt:lpstr>
      <vt:lpstr>Übungen - Dehnung</vt:lpstr>
      <vt:lpstr>Übungen - Dehnung</vt:lpstr>
      <vt:lpstr>Übungen - Dehnung</vt:lpstr>
      <vt:lpstr>Übungen - Dehnung</vt:lpstr>
      <vt:lpstr>Übungen - Dehnung</vt:lpstr>
      <vt:lpstr>Übungen -Dehnung</vt:lpstr>
      <vt:lpstr>Übungen - Dehnung</vt:lpstr>
      <vt:lpstr>Übungen - Dehnung</vt:lpstr>
      <vt:lpstr>Übungen - Dehnung</vt:lpstr>
      <vt:lpstr>Erster vertikaler Rapid Prototype</vt:lpstr>
      <vt:lpstr>Übungen - Atemübung</vt:lpstr>
      <vt:lpstr>Übungen - Atemübung</vt:lpstr>
      <vt:lpstr>Übungen - Atemübung</vt:lpstr>
      <vt:lpstr>Übungen - Atemübung</vt:lpstr>
      <vt:lpstr>Erster vertikaler Rapid Prototype</vt:lpstr>
      <vt:lpstr>Verlauf</vt:lpstr>
      <vt:lpstr>Verlauf</vt:lpstr>
      <vt:lpstr>Verlauf</vt:lpstr>
      <vt:lpstr>Erster vertikaler Rapid Prototype</vt:lpstr>
      <vt:lpstr>Verlauf – Monatliche Befragung</vt:lpstr>
      <vt:lpstr>Verlauf – Monatliche Befragung</vt:lpstr>
      <vt:lpstr>Verlauf – Monatliche Befragung</vt:lpstr>
      <vt:lpstr>Verlauf – Monatliche Befragung</vt:lpstr>
      <vt:lpstr>Verlauf – Monatliche Befragung</vt:lpstr>
      <vt:lpstr>Verlauf – Monatliche Befragung</vt:lpstr>
      <vt:lpstr>Erster vertikaler Rapid Prototype</vt:lpstr>
      <vt:lpstr>Soforthilfe</vt:lpstr>
      <vt:lpstr>Soforthilfe</vt:lpstr>
      <vt:lpstr>Soforthilfe</vt:lpstr>
      <vt:lpstr>Erster vertikaler Rapid Prototype</vt:lpstr>
      <vt:lpstr>Support</vt:lpstr>
      <vt:lpstr>Support</vt:lpstr>
      <vt:lpstr>Support</vt:lpstr>
      <vt:lpstr>Support</vt:lpstr>
      <vt:lpstr>Support</vt:lpstr>
      <vt:lpstr>Erster vertikaler Rapid Prototype</vt:lpstr>
      <vt:lpstr>Einstellungen</vt:lpstr>
      <vt:lpstr>Einstellungen - Kontoeinstellungen</vt:lpstr>
      <vt:lpstr>Einstellungen - Sicherheit</vt:lpstr>
      <vt:lpstr>Einstellungen – Funktionen der App</vt:lpstr>
      <vt:lpstr>Einstellungen – Funktionen der App</vt:lpstr>
      <vt:lpstr>Einstellungen – Rechtliches</vt:lpstr>
      <vt:lpstr>Einstellungen – Rechtliches  IMPRESSUM</vt:lpstr>
      <vt:lpstr>Einstellungen – Rechtliches DATENSCHUTZ</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Eda Serttas</dc:creator>
  <cp:lastModifiedBy>Eda Serttas</cp:lastModifiedBy>
  <cp:revision>6</cp:revision>
  <dcterms:created xsi:type="dcterms:W3CDTF">2021-01-09T01:21:05Z</dcterms:created>
  <dcterms:modified xsi:type="dcterms:W3CDTF">2021-01-09T01:52:11Z</dcterms:modified>
</cp:coreProperties>
</file>